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slides/slide49.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35.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slideLayouts/slideLayout7.xml" ContentType="application/vnd.openxmlformats-officedocument.presentationml.slideLayout+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2.xml" ContentType="application/vnd.openxmlformats-officedocument.presentationml.slideLayout+xml"/>
  <Override PartName="/ppt/notesSlides/notesSlide33.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theme/theme6.xml" ContentType="application/vnd.openxmlformats-officedocument.theme+xml"/>
  <Override PartName="/ppt/theme/theme5.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7" r:id="rId2"/>
    <p:sldMasterId id="2147483800" r:id="rId3"/>
    <p:sldMasterId id="2147483803" r:id="rId4"/>
  </p:sldMasterIdLst>
  <p:notesMasterIdLst>
    <p:notesMasterId r:id="rId54"/>
  </p:notesMasterIdLst>
  <p:handoutMasterIdLst>
    <p:handoutMasterId r:id="rId55"/>
  </p:handoutMasterIdLst>
  <p:sldIdLst>
    <p:sldId id="291" r:id="rId5"/>
    <p:sldId id="550" r:id="rId6"/>
    <p:sldId id="551" r:id="rId7"/>
    <p:sldId id="552" r:id="rId8"/>
    <p:sldId id="591" r:id="rId9"/>
    <p:sldId id="592" r:id="rId10"/>
    <p:sldId id="593" r:id="rId11"/>
    <p:sldId id="594" r:id="rId12"/>
    <p:sldId id="596" r:id="rId13"/>
    <p:sldId id="589" r:id="rId14"/>
    <p:sldId id="553" r:id="rId15"/>
    <p:sldId id="561" r:id="rId16"/>
    <p:sldId id="563" r:id="rId17"/>
    <p:sldId id="597" r:id="rId18"/>
    <p:sldId id="566" r:id="rId19"/>
    <p:sldId id="568" r:id="rId20"/>
    <p:sldId id="587" r:id="rId21"/>
    <p:sldId id="595" r:id="rId22"/>
    <p:sldId id="567" r:id="rId23"/>
    <p:sldId id="569" r:id="rId24"/>
    <p:sldId id="571" r:id="rId25"/>
    <p:sldId id="579" r:id="rId26"/>
    <p:sldId id="582" r:id="rId27"/>
    <p:sldId id="581" r:id="rId28"/>
    <p:sldId id="577" r:id="rId29"/>
    <p:sldId id="578" r:id="rId30"/>
    <p:sldId id="574" r:id="rId31"/>
    <p:sldId id="554" r:id="rId32"/>
    <p:sldId id="555" r:id="rId33"/>
    <p:sldId id="558" r:id="rId34"/>
    <p:sldId id="559" r:id="rId35"/>
    <p:sldId id="560" r:id="rId36"/>
    <p:sldId id="583" r:id="rId37"/>
    <p:sldId id="584" r:id="rId38"/>
    <p:sldId id="585" r:id="rId39"/>
    <p:sldId id="598" r:id="rId40"/>
    <p:sldId id="599" r:id="rId41"/>
    <p:sldId id="600" r:id="rId42"/>
    <p:sldId id="601" r:id="rId43"/>
    <p:sldId id="602" r:id="rId44"/>
    <p:sldId id="603" r:id="rId45"/>
    <p:sldId id="604" r:id="rId46"/>
    <p:sldId id="605" r:id="rId47"/>
    <p:sldId id="606" r:id="rId48"/>
    <p:sldId id="607" r:id="rId49"/>
    <p:sldId id="608" r:id="rId50"/>
    <p:sldId id="609" r:id="rId51"/>
    <p:sldId id="610" r:id="rId52"/>
    <p:sldId id="532" r:id="rId53"/>
  </p:sldIdLst>
  <p:sldSz cx="9144000" cy="6858000" type="screen4x3"/>
  <p:notesSz cx="6797675" cy="987425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9900"/>
    <a:srgbClr val="FF0000"/>
    <a:srgbClr val="00FF00"/>
    <a:srgbClr val="FFFF00"/>
    <a:srgbClr val="DDDDDD"/>
    <a:srgbClr val="CC3300"/>
    <a:srgbClr val="C0C0C0"/>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9" autoAdjust="0"/>
    <p:restoredTop sz="98713" autoAdjust="0"/>
  </p:normalViewPr>
  <p:slideViewPr>
    <p:cSldViewPr showGuides="1">
      <p:cViewPr varScale="1">
        <p:scale>
          <a:sx n="111" d="100"/>
          <a:sy n="111" d="100"/>
        </p:scale>
        <p:origin x="-1212" y="-96"/>
      </p:cViewPr>
      <p:guideLst>
        <p:guide orient="horz" pos="3521"/>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10" d="100"/>
        <a:sy n="110" d="100"/>
      </p:scale>
      <p:origin x="0" y="51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customXml" Target="../customXml/item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64"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35.xml"/><Relationship Id="rId5" Type="http://schemas.openxmlformats.org/officeDocument/2006/relationships/slide" Target="slides/slide33.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1275" y="0"/>
            <a:ext cx="2946400" cy="494266"/>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3" y="4689993"/>
            <a:ext cx="4984750" cy="4443649"/>
          </a:xfrm>
          <a:prstGeom prst="rect">
            <a:avLst/>
          </a:prstGeom>
          <a:noFill/>
          <a:ln w="9525">
            <a:noFill/>
            <a:miter lim="800000"/>
            <a:headEnd/>
            <a:tailEnd/>
          </a:ln>
          <a:effectLst/>
        </p:spPr>
        <p:txBody>
          <a:bodyPr vert="horz" wrap="square" lIns="91516" tIns="45759" rIns="91516" bIns="45759"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defTabSz="915988"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1275" y="9379984"/>
            <a:ext cx="2946400" cy="494266"/>
          </a:xfrm>
          <a:prstGeom prst="rect">
            <a:avLst/>
          </a:prstGeom>
          <a:noFill/>
          <a:ln w="9525">
            <a:noFill/>
            <a:miter lim="800000"/>
            <a:headEnd/>
            <a:tailEnd/>
          </a:ln>
          <a:effectLst/>
        </p:spPr>
        <p:txBody>
          <a:bodyPr vert="horz" wrap="square" lIns="91516" tIns="45759" rIns="91516" bIns="45759" numCol="1" anchor="b" anchorCtr="0" compatLnSpc="1">
            <a:prstTxWarp prst="textNoShape">
              <a:avLst/>
            </a:prstTxWarp>
          </a:bodyPr>
          <a:lstStyle>
            <a:lvl1pPr algn="r" defTabSz="915988"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15</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16</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17</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18</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19</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20</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21</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22</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23</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24</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2</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25</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26</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27</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28</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29</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30</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31</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32</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33</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34</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27FD3723-97FD-45B5-99AE-AACB14941B79}" type="slidenum">
              <a:rPr lang="de-AT" sz="1200" smtClean="0">
                <a:solidFill>
                  <a:srgbClr val="000000"/>
                </a:solidFill>
                <a:latin typeface="Times New Roman" pitchFamily="18" charset="0"/>
              </a:rPr>
              <a:pPr/>
              <a:t>3</a:t>
            </a:fld>
            <a:endParaRPr lang="de-AT" sz="1200" smtClean="0">
              <a:solidFill>
                <a:srgbClr val="000000"/>
              </a:solidFill>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35</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33450" y="739775"/>
            <a:ext cx="4937125" cy="3703638"/>
          </a:xfrm>
          <a:noFill/>
          <a:ln>
            <a:solidFill>
              <a:srgbClr val="000000"/>
            </a:solidFill>
            <a:miter lim="800000"/>
            <a:headEnd/>
            <a:tailEnd/>
          </a:ln>
        </p:spPr>
      </p:sp>
      <p:sp>
        <p:nvSpPr>
          <p:cNvPr id="15363" name="Rectangle 3"/>
          <p:cNvSpPr>
            <a:spLocks noGrp="1"/>
          </p:cNvSpPr>
          <p:nvPr>
            <p:ph type="body" idx="1"/>
          </p:nvPr>
        </p:nvSpPr>
        <p:spPr bwMode="auto">
          <a:xfrm>
            <a:off x="679450" y="4691572"/>
            <a:ext cx="5438775" cy="4443649"/>
          </a:xfrm>
          <a:noFill/>
        </p:spPr>
        <p:txBody>
          <a:bodyPr/>
          <a:lstStyle/>
          <a:p>
            <a:pPr>
              <a:buFontTx/>
              <a:buChar char="•"/>
            </a:pPr>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49</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4</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smtClean="0">
                <a:solidFill>
                  <a:srgbClr val="000000"/>
                </a:solidFill>
                <a:latin typeface="Times New Roman" pitchFamily="18" charset="0"/>
              </a:rPr>
              <a:pPr/>
              <a:t>10</a:t>
            </a:fld>
            <a:endParaRPr lang="de-AT" sz="1200"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smtClean="0">
                <a:solidFill>
                  <a:srgbClr val="000000"/>
                </a:solidFill>
                <a:latin typeface="Times New Roman" pitchFamily="18" charset="0"/>
              </a:rPr>
              <a:pPr/>
              <a:t>11</a:t>
            </a:fld>
            <a:endParaRPr lang="de-AT" sz="1200" smtClean="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12</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13</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b="1">
                <a:solidFill>
                  <a:schemeClr val="bg1"/>
                </a:solidFill>
                <a:latin typeface="Arial" charset="0"/>
                <a:cs typeface="Arial" charset="0"/>
              </a:defRPr>
            </a:lvl1pPr>
            <a:lvl2pPr marL="742950" indent="-285750" defTabSz="915988" eaLnBrk="0" hangingPunct="0">
              <a:defRPr sz="2400" b="1">
                <a:solidFill>
                  <a:schemeClr val="bg1"/>
                </a:solidFill>
                <a:latin typeface="Arial" charset="0"/>
                <a:cs typeface="Arial" charset="0"/>
              </a:defRPr>
            </a:lvl2pPr>
            <a:lvl3pPr marL="1143000" indent="-228600" defTabSz="915988" eaLnBrk="0" hangingPunct="0">
              <a:defRPr sz="2400" b="1">
                <a:solidFill>
                  <a:schemeClr val="bg1"/>
                </a:solidFill>
                <a:latin typeface="Arial" charset="0"/>
                <a:cs typeface="Arial" charset="0"/>
              </a:defRPr>
            </a:lvl3pPr>
            <a:lvl4pPr marL="1600200" indent="-228600" defTabSz="915988" eaLnBrk="0" hangingPunct="0">
              <a:defRPr sz="2400" b="1">
                <a:solidFill>
                  <a:schemeClr val="bg1"/>
                </a:solidFill>
                <a:latin typeface="Arial" charset="0"/>
                <a:cs typeface="Arial" charset="0"/>
              </a:defRPr>
            </a:lvl4pPr>
            <a:lvl5pPr marL="2057400" indent="-228600" defTabSz="915988" eaLnBrk="0" hangingPunct="0">
              <a:defRPr sz="2400" b="1">
                <a:solidFill>
                  <a:schemeClr val="bg1"/>
                </a:solidFill>
                <a:latin typeface="Arial" charset="0"/>
                <a:cs typeface="Arial" charset="0"/>
              </a:defRPr>
            </a:lvl5pPr>
            <a:lvl6pPr marL="2514600" indent="-228600" defTabSz="915988" eaLnBrk="0" fontAlgn="base" hangingPunct="0">
              <a:spcBef>
                <a:spcPct val="0"/>
              </a:spcBef>
              <a:spcAft>
                <a:spcPct val="0"/>
              </a:spcAft>
              <a:defRPr sz="2400" b="1">
                <a:solidFill>
                  <a:schemeClr val="bg1"/>
                </a:solidFill>
                <a:latin typeface="Arial" charset="0"/>
                <a:cs typeface="Arial" charset="0"/>
              </a:defRPr>
            </a:lvl6pPr>
            <a:lvl7pPr marL="2971800" indent="-228600" defTabSz="915988" eaLnBrk="0" fontAlgn="base" hangingPunct="0">
              <a:spcBef>
                <a:spcPct val="0"/>
              </a:spcBef>
              <a:spcAft>
                <a:spcPct val="0"/>
              </a:spcAft>
              <a:defRPr sz="2400" b="1">
                <a:solidFill>
                  <a:schemeClr val="bg1"/>
                </a:solidFill>
                <a:latin typeface="Arial" charset="0"/>
                <a:cs typeface="Arial" charset="0"/>
              </a:defRPr>
            </a:lvl7pPr>
            <a:lvl8pPr marL="3429000" indent="-228600" defTabSz="915988" eaLnBrk="0" fontAlgn="base" hangingPunct="0">
              <a:spcBef>
                <a:spcPct val="0"/>
              </a:spcBef>
              <a:spcAft>
                <a:spcPct val="0"/>
              </a:spcAft>
              <a:defRPr sz="2400" b="1">
                <a:solidFill>
                  <a:schemeClr val="bg1"/>
                </a:solidFill>
                <a:latin typeface="Arial" charset="0"/>
                <a:cs typeface="Arial" charset="0"/>
              </a:defRPr>
            </a:lvl8pPr>
            <a:lvl9pPr marL="3886200" indent="-228600" defTabSz="915988" eaLnBrk="0" fontAlgn="base" hangingPunct="0">
              <a:spcBef>
                <a:spcPct val="0"/>
              </a:spcBef>
              <a:spcAft>
                <a:spcPct val="0"/>
              </a:spcAft>
              <a:defRPr sz="2400" b="1">
                <a:solidFill>
                  <a:schemeClr val="bg1"/>
                </a:solidFill>
                <a:latin typeface="Arial" charset="0"/>
                <a:cs typeface="Arial" charset="0"/>
              </a:defRPr>
            </a:lvl9pPr>
          </a:lstStyle>
          <a:p>
            <a:fld id="{68537166-9CE7-4BDA-9BEA-323227B419EF}" type="slidenum">
              <a:rPr lang="de-AT" sz="1200" smtClean="0">
                <a:solidFill>
                  <a:srgbClr val="000000"/>
                </a:solidFill>
                <a:latin typeface="Times New Roman" pitchFamily="18" charset="0"/>
              </a:rPr>
              <a:pPr/>
              <a:t>14</a:t>
            </a:fld>
            <a:endParaRPr lang="de-AT" sz="1200" smtClean="0">
              <a:solidFill>
                <a:srgbClr val="000000"/>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212"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48850" y="1361452"/>
            <a:ext cx="1368152" cy="6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513229"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2372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2040" y="1370119"/>
            <a:ext cx="34686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79467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8839293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F2E67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1430062" cy="111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courbe_et_logo_2_-_format_horizontal_copi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3869" y="1471313"/>
            <a:ext cx="4116603" cy="6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13282" y="1471313"/>
            <a:ext cx="1970686" cy="63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5" cstate="print"/>
          <a:srcRect/>
          <a:stretch>
            <a:fillRect/>
          </a:stretch>
        </p:blipFill>
        <p:spPr bwMode="auto">
          <a:xfrm>
            <a:off x="7668344" y="1663304"/>
            <a:ext cx="1009650" cy="428625"/>
          </a:xfrm>
          <a:prstGeom prst="rect">
            <a:avLst/>
          </a:prstGeom>
          <a:noFill/>
          <a:ln w="9525">
            <a:noFill/>
            <a:miter lim="800000"/>
            <a:headEnd/>
            <a:tailEnd/>
          </a:ln>
        </p:spPr>
      </p:pic>
    </p:spTree>
    <p:extLst>
      <p:ext uri="{BB962C8B-B14F-4D97-AF65-F5344CB8AC3E}">
        <p14:creationId xmlns:p14="http://schemas.microsoft.com/office/powerpoint/2010/main" val="411183012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 name="Picture 2"/>
          <p:cNvPicPr>
            <a:picLocks noChangeAspect="1" noChangeArrowheads="1"/>
          </p:cNvPicPr>
          <p:nvPr userDrawn="1"/>
        </p:nvPicPr>
        <p:blipFill>
          <a:blip r:embed="rId2" cstate="print"/>
          <a:srcRect/>
          <a:stretch>
            <a:fillRect/>
          </a:stretch>
        </p:blipFill>
        <p:spPr bwMode="auto">
          <a:xfrm>
            <a:off x="3841626" y="6373514"/>
            <a:ext cx="504825" cy="214313"/>
          </a:xfrm>
          <a:prstGeom prst="rect">
            <a:avLst/>
          </a:prstGeom>
          <a:noFill/>
          <a:ln w="9525">
            <a:noFill/>
            <a:miter lim="800000"/>
            <a:headEnd/>
            <a:tailEnd/>
          </a:ln>
        </p:spPr>
      </p:pic>
    </p:spTree>
    <p:extLst>
      <p:ext uri="{BB962C8B-B14F-4D97-AF65-F5344CB8AC3E}">
        <p14:creationId xmlns:p14="http://schemas.microsoft.com/office/powerpoint/2010/main" val="20860527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dirty="0" smtClean="0">
                <a:solidFill>
                  <a:srgbClr val="5F5F5F"/>
                </a:solidFill>
                <a:latin typeface="Calibri" pitchFamily="34"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‹Nº›</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sz="1800" b="0">
                <a:solidFill>
                  <a:prstClr val="black"/>
                </a:solidFill>
              </a:endParaRP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1" name="Picture 7"/>
            <p:cNvPicPr>
              <a:picLocks noChangeAspect="1" noChangeArrowheads="1"/>
            </p:cNvPicPr>
            <p:nvPr userDrawn="1"/>
          </p:nvPicPr>
          <p:blipFill>
            <a:blip r:embed="rId4"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5" cstate="print"/>
            <a:srcRect/>
            <a:stretch>
              <a:fillRect/>
            </a:stretch>
          </p:blipFill>
          <p:spPr bwMode="auto">
            <a:xfrm>
              <a:off x="2791" y="3968"/>
              <a:ext cx="497" cy="171"/>
            </a:xfrm>
            <a:prstGeom prst="rect">
              <a:avLst/>
            </a:prstGeom>
            <a:noFill/>
            <a:ln w="9525">
              <a:noFill/>
              <a:miter lim="800000"/>
              <a:headEnd/>
              <a:tailEnd/>
            </a:ln>
          </p:spPr>
        </p:pic>
      </p:grpSp>
      <p:pic>
        <p:nvPicPr>
          <p:cNvPr id="1026" name="Image 5" descr="http://chartgraph.sie.local/iso_album/tigf_newlogo_rvb_300dpi.jpg"/>
          <p:cNvPicPr>
            <a:picLocks noChangeAspect="1" noChangeArrowheads="1"/>
          </p:cNvPicPr>
          <p:nvPr userDrawn="1"/>
        </p:nvPicPr>
        <p:blipFill>
          <a:blip r:embed="rId6" cstate="print"/>
          <a:srcRect/>
          <a:stretch>
            <a:fillRect/>
          </a:stretch>
        </p:blipFill>
        <p:spPr bwMode="auto">
          <a:xfrm>
            <a:off x="5436099" y="6309352"/>
            <a:ext cx="764852" cy="288000"/>
          </a:xfrm>
          <a:prstGeom prst="rect">
            <a:avLst/>
          </a:prstGeom>
          <a:noFill/>
          <a:ln w="9525">
            <a:noFill/>
            <a:miter lim="800000"/>
            <a:headEnd/>
            <a:tailEnd/>
          </a:ln>
        </p:spPr>
      </p:pic>
    </p:spTree>
    <p:extLst>
      <p:ext uri="{BB962C8B-B14F-4D97-AF65-F5344CB8AC3E}">
        <p14:creationId xmlns:p14="http://schemas.microsoft.com/office/powerpoint/2010/main" val="3283438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258"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12280" y="6256096"/>
            <a:ext cx="922548" cy="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042214"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03648" y="6256096"/>
            <a:ext cx="2185970" cy="3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17752"/>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flipV="1">
            <a:off x="2362200" y="6165850"/>
            <a:ext cx="6553200"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4" descr="courbe_et_logo_2_-_format_horizontal_co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105" y="6256097"/>
            <a:ext cx="14398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97969"/>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b="0"/>
              <a:pPr>
                <a:defRPr/>
              </a:pPr>
              <a:t>‹Nº›</a:t>
            </a:fld>
            <a:endParaRPr lang="fr-BE" b="0"/>
          </a:p>
        </p:txBody>
      </p:sp>
    </p:spTree>
    <p:extLst>
      <p:ext uri="{BB962C8B-B14F-4D97-AF65-F5344CB8AC3E}">
        <p14:creationId xmlns:p14="http://schemas.microsoft.com/office/powerpoint/2010/main" val="1569519930"/>
      </p:ext>
    </p:extLst>
  </p:cSld>
  <p:clrMap bg1="lt1" tx1="dk1" bg2="lt2" tx2="dk2" accent1="accent1" accent2="accent2" accent3="accent3" accent4="accent4" accent5="accent5" accent6="accent6" hlink="hlink" folHlink="folHlink"/>
  <p:sldLayoutIdLst>
    <p:sldLayoutId id="2147483804"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primary.prisma-capacity.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developpement-durable.gouv.fr/Liste-des-fournisseurs-autorises.html"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ign.ren.pt/" TargetMode="External"/><Relationship Id="rId4" Type="http://schemas.openxmlformats.org/officeDocument/2006/relationships/hyperlink" Target="http://www.dgeg.pt/"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cnmc.es/es-es/energ%C3%ADa/operadoresenerg%C3%A9ticos/listadodecomercializadores.aspx" TargetMode="External"/><Relationship Id="rId4" Type="http://schemas.openxmlformats.org/officeDocument/2006/relationships/hyperlink" Target="http://www.minetur.gob.es/energia/gas/Requisitos/Paginas/comercializador.aspx" TargetMode="Externa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enagas.es/cs/Satellite?cid=1146237952335&amp;language=en&amp;pagename=ENAGAS/Page/ENAG_listadoComboDoble" TargetMode="Externa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cid:image001.png@01CF1E8B.F51C8C5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838200" y="5410200"/>
            <a:ext cx="7405688" cy="733425"/>
          </a:xfrm>
        </p:spPr>
        <p:txBody>
          <a:bodyPr/>
          <a:lstStyle/>
          <a:p>
            <a:pPr algn="ctr"/>
            <a:r>
              <a:rPr lang="en-US" sz="2000" dirty="0" smtClean="0"/>
              <a:t>21</a:t>
            </a:r>
            <a:r>
              <a:rPr lang="en-US" sz="2000" baseline="30000" dirty="0" smtClean="0"/>
              <a:t>st</a:t>
            </a:r>
            <a:r>
              <a:rPr lang="en-US" sz="2000" dirty="0" smtClean="0"/>
              <a:t> SG </a:t>
            </a:r>
            <a:r>
              <a:rPr lang="en-US" sz="2000" dirty="0"/>
              <a:t>meeting</a:t>
            </a:r>
          </a:p>
          <a:p>
            <a:pPr algn="ctr"/>
            <a:r>
              <a:rPr lang="en-US" sz="2000" dirty="0" smtClean="0">
                <a:solidFill>
                  <a:schemeClr val="tx2"/>
                </a:solidFill>
              </a:rPr>
              <a:t>19</a:t>
            </a:r>
            <a:r>
              <a:rPr lang="en-US" sz="2000" baseline="30000" dirty="0" smtClean="0">
                <a:solidFill>
                  <a:schemeClr val="tx2"/>
                </a:solidFill>
              </a:rPr>
              <a:t>th</a:t>
            </a:r>
            <a:r>
              <a:rPr lang="en-US" sz="2000" dirty="0" smtClean="0">
                <a:solidFill>
                  <a:schemeClr val="tx2"/>
                </a:solidFill>
              </a:rPr>
              <a:t> February 2014</a:t>
            </a:r>
          </a:p>
        </p:txBody>
      </p:sp>
      <p:sp>
        <p:nvSpPr>
          <p:cNvPr id="3076" name="Text Box 3"/>
          <p:cNvSpPr txBox="1">
            <a:spLocks noChangeArrowheads="1"/>
          </p:cNvSpPr>
          <p:nvPr/>
        </p:nvSpPr>
        <p:spPr bwMode="blackWhite">
          <a:xfrm>
            <a:off x="762000" y="4724400"/>
            <a:ext cx="762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type="none" w="med" len="lg"/>
              </a14:hiddenLine>
            </a:ext>
          </a:extLst>
        </p:spPr>
        <p:txBody>
          <a:bodyPr lIns="0" tIns="0" rIns="0" bIns="0">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eaLnBrk="0" fontAlgn="base" hangingPunct="0">
              <a:spcBef>
                <a:spcPct val="0"/>
              </a:spcBef>
              <a:spcAft>
                <a:spcPct val="0"/>
              </a:spcAft>
              <a:defRPr sz="2400" b="1">
                <a:solidFill>
                  <a:schemeClr val="bg1"/>
                </a:solidFill>
                <a:latin typeface="Arial" charset="0"/>
                <a:cs typeface="Arial" charset="0"/>
              </a:defRPr>
            </a:lvl6pPr>
            <a:lvl7pPr marL="2971800" indent="-228600" eaLnBrk="0" fontAlgn="base" hangingPunct="0">
              <a:spcBef>
                <a:spcPct val="0"/>
              </a:spcBef>
              <a:spcAft>
                <a:spcPct val="0"/>
              </a:spcAft>
              <a:defRPr sz="2400" b="1">
                <a:solidFill>
                  <a:schemeClr val="bg1"/>
                </a:solidFill>
                <a:latin typeface="Arial" charset="0"/>
                <a:cs typeface="Arial" charset="0"/>
              </a:defRPr>
            </a:lvl7pPr>
            <a:lvl8pPr marL="3429000" indent="-228600" eaLnBrk="0" fontAlgn="base" hangingPunct="0">
              <a:spcBef>
                <a:spcPct val="0"/>
              </a:spcBef>
              <a:spcAft>
                <a:spcPct val="0"/>
              </a:spcAft>
              <a:defRPr sz="2400" b="1">
                <a:solidFill>
                  <a:schemeClr val="bg1"/>
                </a:solidFill>
                <a:latin typeface="Arial" charset="0"/>
                <a:cs typeface="Arial" charset="0"/>
              </a:defRPr>
            </a:lvl8pPr>
            <a:lvl9pPr marL="3886200" indent="-228600" eaLnBrk="0" fontAlgn="base" hangingPunct="0">
              <a:spcBef>
                <a:spcPct val="0"/>
              </a:spcBef>
              <a:spcAft>
                <a:spcPct val="0"/>
              </a:spcAft>
              <a:defRPr sz="2400" b="1">
                <a:solidFill>
                  <a:schemeClr val="bg1"/>
                </a:solidFill>
                <a:latin typeface="Arial" charset="0"/>
                <a:cs typeface="Arial" charset="0"/>
              </a:defRPr>
            </a:lvl9pPr>
          </a:lstStyle>
          <a:p>
            <a:pPr algn="ctr">
              <a:spcBef>
                <a:spcPct val="50000"/>
              </a:spcBef>
            </a:pPr>
            <a:endParaRPr lang="en-US">
              <a:solidFill>
                <a:srgbClr val="000000"/>
              </a:solidFill>
              <a:latin typeface="Times New Roman" pitchFamily="18" charset="0"/>
            </a:endParaRPr>
          </a:p>
        </p:txBody>
      </p:sp>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t>Enagás</a:t>
            </a:r>
            <a:r>
              <a:rPr lang="en-GB" sz="3200" dirty="0" smtClean="0"/>
              <a:t>, </a:t>
            </a:r>
            <a:r>
              <a:rPr lang="en-GB" sz="3200" dirty="0" err="1" smtClean="0"/>
              <a:t>GRTgaz</a:t>
            </a:r>
            <a:r>
              <a:rPr lang="en-GB" sz="3200" dirty="0" smtClean="0"/>
              <a:t>, REN and TIGF</a:t>
            </a:r>
            <a:endParaRPr lang="en-GB"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5. </a:t>
            </a:r>
            <a:r>
              <a:rPr lang="en-US" sz="2800" dirty="0" smtClean="0">
                <a:latin typeface="+mj-lt"/>
                <a:ea typeface="+mj-ea"/>
                <a:cs typeface="+mj-cs"/>
              </a:rPr>
              <a:t>PRISMA training session in Lisbon</a:t>
            </a:r>
            <a:endParaRPr lang="en-US" sz="2800" dirty="0">
              <a:latin typeface="+mj-lt"/>
              <a:ea typeface="+mj-ea"/>
              <a:cs typeface="+mj-cs"/>
            </a:endParaRPr>
          </a:p>
        </p:txBody>
      </p:sp>
      <p:sp>
        <p:nvSpPr>
          <p:cNvPr id="4" name="8 CuadroTexto"/>
          <p:cNvSpPr txBox="1"/>
          <p:nvPr/>
        </p:nvSpPr>
        <p:spPr>
          <a:xfrm>
            <a:off x="450966" y="908720"/>
            <a:ext cx="8292405" cy="280076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2" indent="-285750" algn="just">
              <a:spcBef>
                <a:spcPts val="600"/>
              </a:spcBef>
              <a:spcAft>
                <a:spcPts val="600"/>
              </a:spcAft>
              <a:buClr>
                <a:schemeClr val="tx2"/>
              </a:buClr>
              <a:buFont typeface="Arial" panose="020B0604020202020204" pitchFamily="34" charset="0"/>
              <a:buChar char="•"/>
            </a:pPr>
            <a:r>
              <a:rPr lang="en-US" b="0" dirty="0" smtClean="0">
                <a:solidFill>
                  <a:srgbClr val="002060"/>
                </a:solidFill>
              </a:rPr>
              <a:t>REN </a:t>
            </a:r>
            <a:r>
              <a:rPr lang="en-US" b="0" dirty="0">
                <a:solidFill>
                  <a:srgbClr val="002060"/>
                </a:solidFill>
              </a:rPr>
              <a:t>held a </a:t>
            </a:r>
            <a:r>
              <a:rPr lang="en-GB" b="0" dirty="0">
                <a:solidFill>
                  <a:srgbClr val="002060"/>
                </a:solidFill>
              </a:rPr>
              <a:t>PRISMA Training Session </a:t>
            </a:r>
            <a:r>
              <a:rPr lang="en-GB" b="0" dirty="0" smtClean="0">
                <a:solidFill>
                  <a:srgbClr val="002060"/>
                </a:solidFill>
              </a:rPr>
              <a:t>on 15</a:t>
            </a:r>
            <a:r>
              <a:rPr lang="en-GB" b="0" baseline="30000" dirty="0" smtClean="0">
                <a:solidFill>
                  <a:srgbClr val="002060"/>
                </a:solidFill>
              </a:rPr>
              <a:t>th</a:t>
            </a:r>
            <a:r>
              <a:rPr lang="en-GB" b="0" dirty="0" smtClean="0">
                <a:solidFill>
                  <a:srgbClr val="002060"/>
                </a:solidFill>
              </a:rPr>
              <a:t> </a:t>
            </a:r>
            <a:r>
              <a:rPr lang="en-GB" b="0" dirty="0">
                <a:solidFill>
                  <a:srgbClr val="002060"/>
                </a:solidFill>
              </a:rPr>
              <a:t>January </a:t>
            </a:r>
            <a:r>
              <a:rPr lang="en-GB" b="0" dirty="0" smtClean="0">
                <a:solidFill>
                  <a:srgbClr val="002060"/>
                </a:solidFill>
              </a:rPr>
              <a:t>in </a:t>
            </a:r>
            <a:r>
              <a:rPr lang="en-GB" b="0" dirty="0" err="1" smtClean="0">
                <a:solidFill>
                  <a:srgbClr val="002060"/>
                </a:solidFill>
              </a:rPr>
              <a:t>Bucelas</a:t>
            </a:r>
            <a:r>
              <a:rPr lang="en-GB" b="0" dirty="0" smtClean="0">
                <a:solidFill>
                  <a:srgbClr val="002060"/>
                </a:solidFill>
              </a:rPr>
              <a:t>, for the Portuguese Shippers</a:t>
            </a:r>
          </a:p>
          <a:p>
            <a:pPr marL="742950" lvl="2" indent="-285750" algn="just">
              <a:spcBef>
                <a:spcPts val="600"/>
              </a:spcBef>
              <a:spcAft>
                <a:spcPts val="600"/>
              </a:spcAft>
              <a:buClr>
                <a:schemeClr val="tx2"/>
              </a:buClr>
              <a:buFont typeface="Arial" panose="020B0604020202020204" pitchFamily="34" charset="0"/>
              <a:buChar char="•"/>
            </a:pPr>
            <a:r>
              <a:rPr lang="en-GB" b="0" dirty="0" smtClean="0">
                <a:solidFill>
                  <a:srgbClr val="002060"/>
                </a:solidFill>
              </a:rPr>
              <a:t>5 Portuguese shippers assisted Madrid </a:t>
            </a:r>
            <a:r>
              <a:rPr lang="en-US" b="0" dirty="0">
                <a:solidFill>
                  <a:srgbClr val="002060"/>
                </a:solidFill>
              </a:rPr>
              <a:t>PRISMA Training Session </a:t>
            </a:r>
            <a:endParaRPr lang="en-US" b="0" dirty="0" smtClean="0">
              <a:solidFill>
                <a:srgbClr val="002060"/>
              </a:solidFill>
            </a:endParaRPr>
          </a:p>
          <a:p>
            <a:pPr marL="742950" lvl="2" indent="-285750" algn="just">
              <a:spcBef>
                <a:spcPts val="600"/>
              </a:spcBef>
              <a:spcAft>
                <a:spcPts val="600"/>
              </a:spcAft>
              <a:buClr>
                <a:schemeClr val="tx2"/>
              </a:buClr>
              <a:buFont typeface="Arial" panose="020B0604020202020204" pitchFamily="34" charset="0"/>
              <a:buChar char="•"/>
            </a:pPr>
            <a:r>
              <a:rPr lang="en-US" b="0" dirty="0" smtClean="0">
                <a:solidFill>
                  <a:srgbClr val="002060"/>
                </a:solidFill>
              </a:rPr>
              <a:t>The Agenda was the same as the one that took place in Madrid</a:t>
            </a:r>
          </a:p>
          <a:p>
            <a:pPr marL="457200" lvl="2" algn="just">
              <a:spcBef>
                <a:spcPts val="600"/>
              </a:spcBef>
              <a:spcAft>
                <a:spcPts val="600"/>
              </a:spcAft>
              <a:buClr>
                <a:schemeClr val="tx2"/>
              </a:buClr>
            </a:pPr>
            <a:r>
              <a:rPr lang="en-GB" b="0" u="sng" dirty="0" smtClean="0">
                <a:solidFill>
                  <a:srgbClr val="002060"/>
                </a:solidFill>
              </a:rPr>
              <a:t>Meeting </a:t>
            </a:r>
            <a:r>
              <a:rPr lang="en-GB" b="0" u="sng" dirty="0">
                <a:solidFill>
                  <a:srgbClr val="002060"/>
                </a:solidFill>
              </a:rPr>
              <a:t>Assistants</a:t>
            </a:r>
            <a:endParaRPr lang="en-US" b="0" u="sng"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endParaRPr lang="en-US" b="0" dirty="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endParaRPr lang="en-US" b="0" dirty="0">
              <a:solidFill>
                <a:srgbClr val="002060"/>
              </a:solidFill>
            </a:endParaRPr>
          </a:p>
        </p:txBody>
      </p:sp>
      <p:sp>
        <p:nvSpPr>
          <p:cNvPr id="5" name="5 CuadroTexto"/>
          <p:cNvSpPr txBox="1"/>
          <p:nvPr/>
        </p:nvSpPr>
        <p:spPr>
          <a:xfrm>
            <a:off x="425798" y="2996952"/>
            <a:ext cx="8292405" cy="304698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Bef>
                <a:spcPts val="600"/>
              </a:spcBef>
              <a:spcAft>
                <a:spcPts val="600"/>
              </a:spcAft>
              <a:buClr>
                <a:schemeClr val="tx2"/>
              </a:buClr>
              <a:buFont typeface="Arial" panose="020B0604020202020204" pitchFamily="34" charset="0"/>
              <a:buChar char="•"/>
            </a:pPr>
            <a:r>
              <a:rPr lang="en-GB" sz="2000" b="0" dirty="0" smtClean="0">
                <a:solidFill>
                  <a:schemeClr val="tx2"/>
                </a:solidFill>
              </a:rPr>
              <a:t>PRISMA Platform</a:t>
            </a:r>
            <a:endParaRPr lang="en-GB" sz="2000" b="0" dirty="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GB" b="0" dirty="0">
                <a:solidFill>
                  <a:srgbClr val="002060"/>
                </a:solidFill>
              </a:rPr>
              <a:t>2 </a:t>
            </a:r>
            <a:r>
              <a:rPr lang="en-GB" b="0" dirty="0" smtClean="0">
                <a:solidFill>
                  <a:srgbClr val="002060"/>
                </a:solidFill>
              </a:rPr>
              <a:t>Assistants</a:t>
            </a:r>
            <a:endParaRPr lang="en-GB" b="0" dirty="0">
              <a:solidFill>
                <a:schemeClr val="tx2"/>
              </a:solidFill>
            </a:endParaRPr>
          </a:p>
          <a:p>
            <a:pPr marL="285750" indent="-285750" algn="just">
              <a:spcBef>
                <a:spcPts val="600"/>
              </a:spcBef>
              <a:spcAft>
                <a:spcPts val="600"/>
              </a:spcAft>
              <a:buClr>
                <a:schemeClr val="tx2"/>
              </a:buClr>
              <a:buFont typeface="Arial" panose="020B0604020202020204" pitchFamily="34" charset="0"/>
              <a:buChar char="•"/>
            </a:pPr>
            <a:r>
              <a:rPr lang="en-GB" sz="2000" b="0" dirty="0" smtClean="0">
                <a:solidFill>
                  <a:schemeClr val="tx2"/>
                </a:solidFill>
              </a:rPr>
              <a:t>Shippers</a:t>
            </a:r>
          </a:p>
          <a:p>
            <a:pPr marL="742950" lvl="1" indent="-285750" algn="just">
              <a:spcBef>
                <a:spcPts val="600"/>
              </a:spcBef>
              <a:spcAft>
                <a:spcPts val="600"/>
              </a:spcAft>
              <a:buClr>
                <a:schemeClr val="tx2"/>
              </a:buClr>
              <a:buFont typeface="Arial" panose="020B0604020202020204" pitchFamily="34" charset="0"/>
              <a:buChar char="•"/>
            </a:pPr>
            <a:r>
              <a:rPr lang="en-US" b="0" dirty="0" smtClean="0">
                <a:solidFill>
                  <a:srgbClr val="002060"/>
                </a:solidFill>
              </a:rPr>
              <a:t>17 Assistants</a:t>
            </a:r>
            <a:endParaRPr lang="en-GB" b="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r>
              <a:rPr lang="en-GB" b="0" dirty="0" smtClean="0">
                <a:solidFill>
                  <a:srgbClr val="002060"/>
                </a:solidFill>
              </a:rPr>
              <a:t>5 Shippers</a:t>
            </a:r>
          </a:p>
          <a:p>
            <a:pPr marL="285750" indent="-285750" algn="just">
              <a:spcBef>
                <a:spcPts val="600"/>
              </a:spcBef>
              <a:spcAft>
                <a:spcPts val="600"/>
              </a:spcAft>
              <a:buClr>
                <a:schemeClr val="tx2"/>
              </a:buClr>
              <a:buFont typeface="Arial" panose="020B0604020202020204" pitchFamily="34" charset="0"/>
              <a:buChar char="•"/>
            </a:pPr>
            <a:r>
              <a:rPr lang="en-GB" sz="2000" b="0" dirty="0" smtClean="0">
                <a:solidFill>
                  <a:schemeClr val="tx2"/>
                </a:solidFill>
              </a:rPr>
              <a:t>TSO´s</a:t>
            </a:r>
          </a:p>
          <a:p>
            <a:pPr marL="742950" lvl="1" indent="-285750" algn="just">
              <a:spcBef>
                <a:spcPts val="600"/>
              </a:spcBef>
              <a:spcAft>
                <a:spcPts val="600"/>
              </a:spcAft>
              <a:buClr>
                <a:schemeClr val="tx2"/>
              </a:buClr>
              <a:buFont typeface="Arial" panose="020B0604020202020204" pitchFamily="34" charset="0"/>
              <a:buChar char="•"/>
            </a:pPr>
            <a:r>
              <a:rPr lang="en-US" b="0" dirty="0" smtClean="0">
                <a:solidFill>
                  <a:srgbClr val="002060"/>
                </a:solidFill>
              </a:rPr>
              <a:t>6 REN Assistants</a:t>
            </a:r>
            <a:endParaRPr lang="en-US" b="0" dirty="0" smtClean="0"/>
          </a:p>
        </p:txBody>
      </p:sp>
      <p:sp>
        <p:nvSpPr>
          <p:cNvPr id="6" name="2 Cerrar llave"/>
          <p:cNvSpPr/>
          <p:nvPr/>
        </p:nvSpPr>
        <p:spPr bwMode="auto">
          <a:xfrm>
            <a:off x="4355976" y="2996952"/>
            <a:ext cx="432047" cy="2849378"/>
          </a:xfrm>
          <a:prstGeom prst="rightBrace">
            <a:avLst/>
          </a:pr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_tradnl" sz="2400" b="1" i="0" u="none" strike="noStrike" cap="none" normalizeH="0" baseline="0" smtClean="0">
              <a:ln>
                <a:noFill/>
              </a:ln>
              <a:solidFill>
                <a:schemeClr val="bg1"/>
              </a:solidFill>
              <a:effectLst/>
              <a:latin typeface="Arial" charset="0"/>
            </a:endParaRPr>
          </a:p>
        </p:txBody>
      </p:sp>
      <p:sp>
        <p:nvSpPr>
          <p:cNvPr id="7" name="6 CuadroTexto"/>
          <p:cNvSpPr txBox="1"/>
          <p:nvPr/>
        </p:nvSpPr>
        <p:spPr>
          <a:xfrm>
            <a:off x="5004048" y="4221586"/>
            <a:ext cx="2518638" cy="400110"/>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000" b="0" dirty="0" smtClean="0">
                <a:solidFill>
                  <a:schemeClr val="tx2"/>
                </a:solidFill>
              </a:rPr>
              <a:t>total of 25 </a:t>
            </a:r>
            <a:r>
              <a:rPr lang="es-ES_tradnl" sz="2000" b="0" dirty="0" err="1" smtClean="0">
                <a:solidFill>
                  <a:schemeClr val="tx2"/>
                </a:solidFill>
              </a:rPr>
              <a:t>assistants</a:t>
            </a:r>
            <a:endParaRPr lang="es-ES_tradnl" sz="2000" b="0" dirty="0">
              <a:solidFill>
                <a:schemeClr val="tx2"/>
              </a:solidFill>
            </a:endParaRPr>
          </a:p>
        </p:txBody>
      </p:sp>
    </p:spTree>
    <p:extLst>
      <p:ext uri="{BB962C8B-B14F-4D97-AF65-F5344CB8AC3E}">
        <p14:creationId xmlns:p14="http://schemas.microsoft.com/office/powerpoint/2010/main" val="4001396736"/>
      </p:ext>
    </p:extLst>
  </p:cSld>
  <p:clrMapOvr>
    <a:masterClrMapping/>
  </p:clrMapOvr>
  <p:transition>
    <p:cut/>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smtClean="0"/>
              <a:t>II.3.2. </a:t>
            </a:r>
            <a:r>
              <a:rPr lang="en-US" sz="3200" dirty="0" smtClean="0"/>
              <a:t>Auction </a:t>
            </a:r>
            <a:r>
              <a:rPr lang="en-US" sz="3200" dirty="0"/>
              <a:t>details for yearly </a:t>
            </a:r>
            <a:r>
              <a:rPr lang="en-US" sz="3200" dirty="0" smtClean="0"/>
              <a:t>products </a:t>
            </a:r>
            <a:endParaRPr lang="en-GB" sz="3200" dirty="0"/>
          </a:p>
        </p:txBody>
      </p:sp>
    </p:spTree>
    <p:extLst>
      <p:ext uri="{BB962C8B-B14F-4D97-AF65-F5344CB8AC3E}">
        <p14:creationId xmlns:p14="http://schemas.microsoft.com/office/powerpoint/2010/main" val="42319278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1. VIP</a:t>
            </a:r>
            <a:endParaRPr lang="fr-FR" sz="2800" dirty="0"/>
          </a:p>
        </p:txBody>
      </p:sp>
      <p:sp>
        <p:nvSpPr>
          <p:cNvPr id="7" name="Rectangle 3"/>
          <p:cNvSpPr>
            <a:spLocks noGrp="1" noChangeArrowheads="1"/>
          </p:cNvSpPr>
          <p:nvPr>
            <p:ph idx="1"/>
          </p:nvPr>
        </p:nvSpPr>
        <p:spPr/>
        <p:txBody>
          <a:bodyPr/>
          <a:lstStyle/>
          <a:p>
            <a:pPr marL="0" indent="0" algn="just"/>
            <a:r>
              <a:rPr lang="en-GB" sz="1800" dirty="0" smtClean="0"/>
              <a:t>From </a:t>
            </a:r>
            <a:r>
              <a:rPr lang="en-GB" sz="1800" dirty="0"/>
              <a:t>1 October 2014 </a:t>
            </a:r>
            <a:r>
              <a:rPr lang="en-GB" sz="1800" dirty="0">
                <a:solidFill>
                  <a:schemeClr val="tx2"/>
                </a:solidFill>
              </a:rPr>
              <a:t>all existing contracts </a:t>
            </a:r>
            <a:r>
              <a:rPr lang="en-GB" sz="1800" dirty="0"/>
              <a:t>at the physical interconnection </a:t>
            </a:r>
            <a:r>
              <a:rPr lang="en-GB" sz="1800" dirty="0" smtClean="0"/>
              <a:t>points </a:t>
            </a:r>
            <a:r>
              <a:rPr lang="en-GB" sz="1800" dirty="0"/>
              <a:t>will be </a:t>
            </a:r>
            <a:r>
              <a:rPr lang="en-GB" sz="1800" dirty="0">
                <a:solidFill>
                  <a:schemeClr val="tx2"/>
                </a:solidFill>
              </a:rPr>
              <a:t>transferred into the </a:t>
            </a:r>
            <a:r>
              <a:rPr lang="en-GB" sz="1800" dirty="0" smtClean="0">
                <a:solidFill>
                  <a:schemeClr val="tx2"/>
                </a:solidFill>
              </a:rPr>
              <a:t>VIPs</a:t>
            </a:r>
            <a:r>
              <a:rPr lang="en-GB" sz="1800" dirty="0" smtClean="0"/>
              <a:t>.</a:t>
            </a:r>
            <a:endParaRPr lang="es-ES" sz="1800" dirty="0"/>
          </a:p>
          <a:p>
            <a:pPr marL="190500" lvl="1" indent="0" algn="just">
              <a:spcBef>
                <a:spcPts val="300"/>
              </a:spcBef>
              <a:spcAft>
                <a:spcPts val="600"/>
              </a:spcAft>
              <a:buSzPct val="100000"/>
              <a:buNone/>
              <a:defRPr/>
            </a:pPr>
            <a:endParaRPr lang="es-ES_tradnl" sz="1600"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152" y="1644051"/>
            <a:ext cx="4084070" cy="387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bwMode="auto">
          <a:xfrm>
            <a:off x="3013027" y="4061362"/>
            <a:ext cx="1029714"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200" b="1" i="0" u="none" strike="noStrike" cap="none" normalizeH="0" baseline="0" dirty="0" smtClean="0">
                <a:ln>
                  <a:noFill/>
                </a:ln>
                <a:solidFill>
                  <a:schemeClr val="tx1"/>
                </a:solidFill>
                <a:effectLst/>
                <a:latin typeface="Arial" charset="0"/>
              </a:rPr>
              <a:t>VIP IBERICO</a:t>
            </a:r>
            <a:endParaRPr kumimoji="0" lang="es-ES" sz="1200" b="1" i="0" u="none" strike="noStrike" cap="none" normalizeH="0" baseline="0" dirty="0" smtClean="0">
              <a:ln>
                <a:noFill/>
              </a:ln>
              <a:solidFill>
                <a:schemeClr val="tx1"/>
              </a:solidFill>
              <a:effectLst/>
              <a:latin typeface="Arial" charset="0"/>
            </a:endParaRPr>
          </a:p>
        </p:txBody>
      </p:sp>
      <p:sp>
        <p:nvSpPr>
          <p:cNvPr id="6" name="5 Elipse"/>
          <p:cNvSpPr/>
          <p:nvPr/>
        </p:nvSpPr>
        <p:spPr bwMode="auto">
          <a:xfrm>
            <a:off x="4370377" y="3609060"/>
            <a:ext cx="1267340"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200" b="1" i="0" u="none" strike="noStrike" cap="none" normalizeH="0" baseline="0" dirty="0" smtClean="0">
                <a:ln>
                  <a:noFill/>
                </a:ln>
                <a:solidFill>
                  <a:schemeClr val="tx1"/>
                </a:solidFill>
                <a:effectLst/>
                <a:latin typeface="Arial" charset="0"/>
              </a:rPr>
              <a:t>VIP PIRINEOS</a:t>
            </a:r>
            <a:endParaRPr kumimoji="0" lang="es-ES" sz="12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3876284"/>
      </p:ext>
    </p:extLst>
  </p:cSld>
  <p:clrMapOvr>
    <a:masterClrMapping/>
  </p:clrMapOvr>
  <p:transition>
    <p:cut/>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2. 2014 auctions</a:t>
            </a:r>
            <a:endParaRPr lang="fr-FR" sz="2800" dirty="0"/>
          </a:p>
        </p:txBody>
      </p:sp>
      <p:graphicFrame>
        <p:nvGraphicFramePr>
          <p:cNvPr id="3" name="2 Tabla"/>
          <p:cNvGraphicFramePr>
            <a:graphicFrameLocks noGrp="1"/>
          </p:cNvGraphicFramePr>
          <p:nvPr>
            <p:extLst>
              <p:ext uri="{D42A27DB-BD31-4B8C-83A1-F6EECF244321}">
                <p14:modId xmlns:p14="http://schemas.microsoft.com/office/powerpoint/2010/main" val="102877861"/>
              </p:ext>
            </p:extLst>
          </p:nvPr>
        </p:nvGraphicFramePr>
        <p:xfrm>
          <a:off x="1091951" y="907048"/>
          <a:ext cx="6936433" cy="3377064"/>
        </p:xfrm>
        <a:graphic>
          <a:graphicData uri="http://schemas.openxmlformats.org/drawingml/2006/table">
            <a:tbl>
              <a:tblPr firstRow="1" bandRow="1">
                <a:tableStyleId>{2D5ABB26-0587-4C30-8999-92F81FD0307C}</a:tableStyleId>
              </a:tblPr>
              <a:tblGrid>
                <a:gridCol w="2183905"/>
                <a:gridCol w="1440160"/>
                <a:gridCol w="1584176"/>
                <a:gridCol w="1728192"/>
              </a:tblGrid>
              <a:tr h="370840">
                <a:tc>
                  <a:txBody>
                    <a:bodyPr/>
                    <a:lstStyle/>
                    <a:p>
                      <a:endParaRPr lang="es-ES"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s-ES"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s-ES_tradnl" b="1" dirty="0" smtClean="0">
                          <a:solidFill>
                            <a:schemeClr val="tx1"/>
                          </a:solidFill>
                        </a:rPr>
                        <a:t>VIP</a:t>
                      </a:r>
                      <a:r>
                        <a:rPr lang="es-ES_tradnl" b="1" baseline="0" dirty="0" smtClean="0">
                          <a:solidFill>
                            <a:schemeClr val="tx1"/>
                          </a:solidFill>
                        </a:rPr>
                        <a:t> IBERICO</a:t>
                      </a:r>
                      <a:endParaRPr lang="es-E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s-ES_tradnl" b="1" dirty="0" smtClean="0">
                          <a:solidFill>
                            <a:schemeClr val="tx1"/>
                          </a:solidFill>
                        </a:rPr>
                        <a:t>VIP PIRINEOS</a:t>
                      </a:r>
                      <a:endParaRPr lang="es-E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schemeClr val="bg1"/>
                          </a:solidFill>
                        </a:rPr>
                        <a:t>Annual </a:t>
                      </a:r>
                      <a:r>
                        <a:rPr lang="en-US" b="1" noProof="0" dirty="0" smtClean="0">
                          <a:solidFill>
                            <a:schemeClr val="bg1"/>
                          </a:solidFill>
                        </a:rPr>
                        <a:t>yearly</a:t>
                      </a:r>
                      <a:r>
                        <a:rPr lang="en-US" noProof="0" dirty="0" smtClean="0">
                          <a:solidFill>
                            <a:schemeClr val="bg1"/>
                          </a:solidFill>
                        </a:rPr>
                        <a:t> capacity auctions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noProof="0" dirty="0" smtClean="0">
                          <a:solidFill>
                            <a:schemeClr val="bg1"/>
                          </a:solidFill>
                        </a:rPr>
                        <a:t>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vMerge="1">
                  <a:txBody>
                    <a:bodyPr/>
                    <a:lstStyle/>
                    <a:p>
                      <a:endParaRPr lang="en-US" noProof="0" dirty="0"/>
                    </a:p>
                  </a:txBody>
                  <a:tcPr>
                    <a:solidFill>
                      <a:schemeClr val="tx1"/>
                    </a:solidFill>
                  </a:tcPr>
                </a:tc>
                <a:tc>
                  <a:txBody>
                    <a:bodyPr/>
                    <a:lstStyle/>
                    <a:p>
                      <a:r>
                        <a:rPr lang="en-US" noProof="0" dirty="0" smtClean="0">
                          <a:solidFill>
                            <a:schemeClr val="bg1"/>
                          </a:solidFill>
                        </a:rPr>
                        <a:t>Unbundled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542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schemeClr val="bg1"/>
                          </a:solidFill>
                        </a:rPr>
                        <a:t>Annual </a:t>
                      </a:r>
                      <a:r>
                        <a:rPr lang="en-US" b="1" noProof="0" dirty="0" smtClean="0">
                          <a:solidFill>
                            <a:schemeClr val="bg1"/>
                          </a:solidFill>
                        </a:rPr>
                        <a:t>quarterly</a:t>
                      </a:r>
                      <a:r>
                        <a:rPr lang="en-US" noProof="0" dirty="0" smtClean="0">
                          <a:solidFill>
                            <a:schemeClr val="bg1"/>
                          </a:solidFill>
                        </a:rPr>
                        <a:t> capacity auctions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solidFill>
                            <a:schemeClr val="bg1"/>
                          </a:solidFill>
                        </a:rPr>
                        <a:t>Bundled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r>
              <a:tr h="288032">
                <a:tc vMerge="1">
                  <a:txBody>
                    <a:bodyPr/>
                    <a:lstStyle/>
                    <a:p>
                      <a:endParaRPr lang="en-US" noProof="0" dirty="0"/>
                    </a:p>
                  </a:txBody>
                  <a:tcPr>
                    <a:solidFill>
                      <a:schemeClr val="bg1">
                        <a:lumMod val="20000"/>
                        <a:lumOff val="80000"/>
                        <a:alpha val="40000"/>
                      </a:schemeClr>
                    </a:solidFill>
                  </a:tcPr>
                </a:tc>
                <a:tc>
                  <a:txBody>
                    <a:bodyPr/>
                    <a:lstStyle/>
                    <a:p>
                      <a:r>
                        <a:rPr lang="en-US" noProof="0" dirty="0" smtClean="0">
                          <a:solidFill>
                            <a:schemeClr val="bg1"/>
                          </a:solidFill>
                        </a:rPr>
                        <a:t>Unbundled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r>
              <a:tr h="370840">
                <a:tc row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Rolling </a:t>
                      </a:r>
                      <a:r>
                        <a:rPr lang="en-US" sz="1800" b="1" dirty="0" smtClean="0">
                          <a:solidFill>
                            <a:schemeClr val="bg1"/>
                          </a:solidFill>
                        </a:rPr>
                        <a:t>monthly</a:t>
                      </a:r>
                      <a:r>
                        <a:rPr lang="en-US" sz="1800" dirty="0" smtClean="0">
                          <a:solidFill>
                            <a:schemeClr val="bg1"/>
                          </a:solidFill>
                        </a:rPr>
                        <a:t> capacity auctions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noProof="0" dirty="0" smtClean="0">
                          <a:solidFill>
                            <a:schemeClr val="bg1"/>
                          </a:solidFill>
                        </a:rPr>
                        <a:t>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vMerge="1">
                  <a:txBody>
                    <a:bodyPr/>
                    <a:lstStyle/>
                    <a:p>
                      <a:endParaRPr lang="en-US" noProof="0" dirty="0"/>
                    </a:p>
                  </a:txBody>
                  <a:tcPr>
                    <a:solidFill>
                      <a:schemeClr val="bg1">
                        <a:lumMod val="20000"/>
                        <a:lumOff val="80000"/>
                        <a:alpha val="40000"/>
                      </a:schemeClr>
                    </a:solidFill>
                  </a:tcPr>
                </a:tc>
                <a:tc>
                  <a:txBody>
                    <a:bodyPr/>
                    <a:lstStyle/>
                    <a:p>
                      <a:r>
                        <a:rPr lang="en-US" noProof="0" dirty="0" smtClean="0">
                          <a:solidFill>
                            <a:schemeClr val="bg1"/>
                          </a:solidFill>
                        </a:rPr>
                        <a:t>Unbundled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row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Rolling </a:t>
                      </a:r>
                      <a:r>
                        <a:rPr lang="en-US" sz="1800" b="1" dirty="0" smtClean="0">
                          <a:solidFill>
                            <a:schemeClr val="bg1"/>
                          </a:solidFill>
                        </a:rPr>
                        <a:t>day ahead </a:t>
                      </a:r>
                      <a:r>
                        <a:rPr lang="en-US" sz="1800" dirty="0" smtClean="0">
                          <a:solidFill>
                            <a:schemeClr val="bg1"/>
                          </a:solidFill>
                        </a:rPr>
                        <a:t>capacity auctions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r>
                        <a:rPr lang="en-US" noProof="0" dirty="0" smtClean="0">
                          <a:solidFill>
                            <a:schemeClr val="bg1"/>
                          </a:solidFill>
                        </a:rPr>
                        <a:t>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r>
              <a:tr h="370840">
                <a:tc v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2"/>
                        </a:solidFill>
                      </a:endParaRPr>
                    </a:p>
                  </a:txBody>
                  <a:tcPr>
                    <a:solidFill>
                      <a:schemeClr val="bg1">
                        <a:lumMod val="20000"/>
                        <a:lumOff val="80000"/>
                        <a:alpha val="40000"/>
                      </a:schemeClr>
                    </a:solidFill>
                  </a:tcPr>
                </a:tc>
                <a:tc>
                  <a:txBody>
                    <a:bodyPr/>
                    <a:lstStyle/>
                    <a:p>
                      <a:r>
                        <a:rPr lang="en-US" noProof="0" dirty="0" smtClean="0">
                          <a:solidFill>
                            <a:schemeClr val="bg1"/>
                          </a:solidFill>
                        </a:rPr>
                        <a:t>Unbundled</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c>
                  <a:txBody>
                    <a:bodyPr/>
                    <a:lstStyle/>
                    <a:p>
                      <a:endParaRPr lang="es-E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20000"/>
                        <a:lumOff val="80000"/>
                      </a:schemeClr>
                    </a:solidFill>
                  </a:tcPr>
                </a:tc>
              </a:tr>
            </a:tbl>
          </a:graphicData>
        </a:graphic>
      </p:graphicFrame>
      <p:pic>
        <p:nvPicPr>
          <p:cNvPr id="1026" name="Picture 2" descr="https://encrypted-tbn1.gstatic.com/images?q=tbn:ANd9GcQSjVZCqTJlavtUuC6IL3I2bF1HrRouHrls_umin2Aqr_P49io0itaV1p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355" y="133909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1.gstatic.com/images?q=tbn:ANd9GcQSjVZCqTJlavtUuC6IL3I2bF1HrRouHrls_umin2Aqr_P49io0itaV1p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355" y="169034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4355" y="208722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4355" y="284247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4355" y="321130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4355" y="247531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1.gstatic.com/images?q=tbn:ANd9GcQSjVZCqTJlavtUuC6IL3I2bF1HrRouHrls_umin2Aqr_P49io0itaV1p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05" y="133909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1.gstatic.com/images?q=tbn:ANd9GcQSjVZCqTJlavtUuC6IL3I2bF1HrRouHrls_umin2Aqr_P49io0itaV1p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05" y="169034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05" y="208722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05" y="284247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05" y="321130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05" y="2475312"/>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1.gstatic.com/images?q=tbn:ANd9GcQSjVZCqTJlavtUuC6IL3I2bF1HrRouHrls_umin2Aqr_P49io0itaV1p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05" y="3940176"/>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643328" y="2399471"/>
            <a:ext cx="288032" cy="307777"/>
          </a:xfrm>
          <a:prstGeom prst="rect">
            <a:avLst/>
          </a:prstGeom>
          <a:noFill/>
        </p:spPr>
        <p:txBody>
          <a:bodyPr wrap="square" rtlCol="0">
            <a:spAutoFit/>
          </a:bodyPr>
          <a:lstStyle/>
          <a:p>
            <a:r>
              <a:rPr lang="es-ES_tradnl" sz="1400" dirty="0" smtClean="0"/>
              <a:t>2</a:t>
            </a:r>
            <a:endParaRPr lang="es-ES" sz="1400" dirty="0"/>
          </a:p>
        </p:txBody>
      </p:sp>
      <p:sp>
        <p:nvSpPr>
          <p:cNvPr id="19" name="18 CuadroTexto"/>
          <p:cNvSpPr txBox="1"/>
          <p:nvPr/>
        </p:nvSpPr>
        <p:spPr>
          <a:xfrm>
            <a:off x="5652120" y="2777095"/>
            <a:ext cx="288032" cy="307777"/>
          </a:xfrm>
          <a:prstGeom prst="rect">
            <a:avLst/>
          </a:prstGeom>
          <a:noFill/>
        </p:spPr>
        <p:txBody>
          <a:bodyPr wrap="square" rtlCol="0">
            <a:spAutoFit/>
          </a:bodyPr>
          <a:lstStyle/>
          <a:p>
            <a:r>
              <a:rPr lang="es-ES_tradnl" sz="1400" dirty="0" smtClean="0"/>
              <a:t>2</a:t>
            </a:r>
            <a:endParaRPr lang="es-ES" sz="1400" dirty="0"/>
          </a:p>
        </p:txBody>
      </p:sp>
      <p:sp>
        <p:nvSpPr>
          <p:cNvPr id="20" name="19 CuadroTexto"/>
          <p:cNvSpPr txBox="1"/>
          <p:nvPr/>
        </p:nvSpPr>
        <p:spPr>
          <a:xfrm>
            <a:off x="5652120" y="3119551"/>
            <a:ext cx="288032" cy="307777"/>
          </a:xfrm>
          <a:prstGeom prst="rect">
            <a:avLst/>
          </a:prstGeom>
          <a:noFill/>
        </p:spPr>
        <p:txBody>
          <a:bodyPr wrap="square" rtlCol="0">
            <a:spAutoFit/>
          </a:bodyPr>
          <a:lstStyle/>
          <a:p>
            <a:r>
              <a:rPr lang="es-ES_tradnl" sz="1400" dirty="0" smtClean="0"/>
              <a:t>2</a:t>
            </a:r>
            <a:endParaRPr lang="es-ES" sz="1400" dirty="0"/>
          </a:p>
        </p:txBody>
      </p:sp>
      <p:sp>
        <p:nvSpPr>
          <p:cNvPr id="21" name="20 CuadroTexto"/>
          <p:cNvSpPr txBox="1"/>
          <p:nvPr/>
        </p:nvSpPr>
        <p:spPr>
          <a:xfrm>
            <a:off x="600075" y="4365104"/>
            <a:ext cx="8332787" cy="1831271"/>
          </a:xfrm>
          <a:prstGeom prst="rect">
            <a:avLst/>
          </a:prstGeom>
          <a:noFill/>
        </p:spPr>
        <p:txBody>
          <a:bodyPr wrap="square" rtlCol="0">
            <a:spAutoFit/>
          </a:bodyPr>
          <a:lstStyle/>
          <a:p>
            <a:pPr marL="176213" indent="-176213" algn="just">
              <a:spcBef>
                <a:spcPts val="300"/>
              </a:spcBef>
              <a:spcAft>
                <a:spcPts val="300"/>
              </a:spcAft>
            </a:pPr>
            <a:r>
              <a:rPr lang="en-US" sz="1400" b="0" baseline="30000" dirty="0" smtClean="0"/>
              <a:t>1</a:t>
            </a:r>
            <a:r>
              <a:rPr lang="en-US" sz="1400" b="0" dirty="0" smtClean="0"/>
              <a:t> 	Yearly products at VIP PIRINEOS will be offered for the next 15 gas years, whereas yearly products at VIP IBERICO will only be offered for the next gas year.</a:t>
            </a:r>
          </a:p>
          <a:p>
            <a:pPr marL="176213" indent="-176213" algn="just">
              <a:spcBef>
                <a:spcPts val="300"/>
              </a:spcBef>
              <a:spcAft>
                <a:spcPts val="300"/>
              </a:spcAft>
            </a:pPr>
            <a:r>
              <a:rPr lang="en-US" sz="1400" b="0" baseline="30000" dirty="0" smtClean="0"/>
              <a:t>2</a:t>
            </a:r>
            <a:r>
              <a:rPr lang="en-US" sz="1400" b="0" dirty="0" smtClean="0"/>
              <a:t>	There is not a specific amount of capacity reserved for these auctions; these auctions will be carried out if not all the capacity offered in the previous auctions has been allocated.</a:t>
            </a:r>
          </a:p>
          <a:p>
            <a:pPr marL="176213" indent="-176213" algn="just">
              <a:spcBef>
                <a:spcPts val="300"/>
              </a:spcBef>
              <a:spcAft>
                <a:spcPts val="300"/>
              </a:spcAft>
            </a:pPr>
            <a:r>
              <a:rPr lang="en-US" sz="1400" b="0" baseline="30000" dirty="0" smtClean="0"/>
              <a:t>3</a:t>
            </a:r>
            <a:r>
              <a:rPr lang="en-US" sz="1400" b="0" dirty="0" smtClean="0"/>
              <a:t> 	Day ahead capacity will be offered under FCFS. For the day ahead bundled capacity </a:t>
            </a:r>
            <a:r>
              <a:rPr lang="en-US" sz="1400" b="0" dirty="0" err="1" smtClean="0"/>
              <a:t>Enagás</a:t>
            </a:r>
            <a:r>
              <a:rPr lang="en-US" sz="1400" b="0" dirty="0" smtClean="0"/>
              <a:t> and REN have put in place a coordinated procedure for the allocation of capacities.</a:t>
            </a:r>
          </a:p>
          <a:p>
            <a:pPr marL="176213" indent="-176213" algn="just">
              <a:spcBef>
                <a:spcPts val="300"/>
              </a:spcBef>
              <a:spcAft>
                <a:spcPts val="300"/>
              </a:spcAft>
            </a:pPr>
            <a:r>
              <a:rPr lang="en-US" sz="1400" b="0" baseline="30000" dirty="0" smtClean="0"/>
              <a:t>4</a:t>
            </a:r>
            <a:r>
              <a:rPr lang="en-US" sz="1400" b="0" dirty="0" smtClean="0"/>
              <a:t> 	Day ahead capacity at VIP PIRINEOS will only be offered in an unbundled way.</a:t>
            </a:r>
            <a:endParaRPr lang="en-US" sz="1400" b="0" dirty="0"/>
          </a:p>
        </p:txBody>
      </p:sp>
      <p:sp>
        <p:nvSpPr>
          <p:cNvPr id="22" name="21 CuadroTexto"/>
          <p:cNvSpPr txBox="1"/>
          <p:nvPr/>
        </p:nvSpPr>
        <p:spPr>
          <a:xfrm>
            <a:off x="7155496" y="2401632"/>
            <a:ext cx="288032" cy="307777"/>
          </a:xfrm>
          <a:prstGeom prst="rect">
            <a:avLst/>
          </a:prstGeom>
          <a:noFill/>
        </p:spPr>
        <p:txBody>
          <a:bodyPr wrap="square" rtlCol="0">
            <a:spAutoFit/>
          </a:bodyPr>
          <a:lstStyle/>
          <a:p>
            <a:r>
              <a:rPr lang="es-ES_tradnl" sz="1400" dirty="0" smtClean="0"/>
              <a:t>2</a:t>
            </a:r>
            <a:endParaRPr lang="es-ES" sz="1400" dirty="0"/>
          </a:p>
        </p:txBody>
      </p:sp>
      <p:sp>
        <p:nvSpPr>
          <p:cNvPr id="23" name="22 CuadroTexto"/>
          <p:cNvSpPr txBox="1"/>
          <p:nvPr/>
        </p:nvSpPr>
        <p:spPr>
          <a:xfrm>
            <a:off x="7164288" y="2779256"/>
            <a:ext cx="288032" cy="307777"/>
          </a:xfrm>
          <a:prstGeom prst="rect">
            <a:avLst/>
          </a:prstGeom>
          <a:noFill/>
        </p:spPr>
        <p:txBody>
          <a:bodyPr wrap="square" rtlCol="0">
            <a:spAutoFit/>
          </a:bodyPr>
          <a:lstStyle/>
          <a:p>
            <a:r>
              <a:rPr lang="es-ES_tradnl" sz="1400" dirty="0" smtClean="0"/>
              <a:t>2</a:t>
            </a:r>
            <a:endParaRPr lang="es-ES" sz="1400" dirty="0"/>
          </a:p>
        </p:txBody>
      </p:sp>
      <p:sp>
        <p:nvSpPr>
          <p:cNvPr id="24" name="23 CuadroTexto"/>
          <p:cNvSpPr txBox="1"/>
          <p:nvPr/>
        </p:nvSpPr>
        <p:spPr>
          <a:xfrm>
            <a:off x="7164288" y="3121712"/>
            <a:ext cx="288032" cy="307777"/>
          </a:xfrm>
          <a:prstGeom prst="rect">
            <a:avLst/>
          </a:prstGeom>
          <a:noFill/>
        </p:spPr>
        <p:txBody>
          <a:bodyPr wrap="square" rtlCol="0">
            <a:spAutoFit/>
          </a:bodyPr>
          <a:lstStyle/>
          <a:p>
            <a:r>
              <a:rPr lang="es-ES_tradnl" sz="1400" dirty="0" smtClean="0"/>
              <a:t>2</a:t>
            </a:r>
            <a:endParaRPr lang="es-ES" sz="1400" dirty="0"/>
          </a:p>
        </p:txBody>
      </p:sp>
      <p:pic>
        <p:nvPicPr>
          <p:cNvPr id="1028" name="Picture 4" descr="https://encrypted-tbn3.gstatic.com/images?q=tbn:ANd9GcRPJL05KPBt9d8xx2XduhdLGjIV_lM-qhKuMDiFMwceVZoUdnZY6EBdFWbv"/>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1516" y="3592712"/>
            <a:ext cx="278187" cy="2781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encrypted-tbn3.gstatic.com/images?q=tbn:ANd9GcRPJL05KPBt9d8xx2XduhdLGjIV_lM-qhKuMDiFMwceVZoUdnZY6EBdFWbv"/>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1517" y="3941229"/>
            <a:ext cx="278187" cy="2781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s://encrypted-tbn3.gstatic.com/images?q=tbn:ANd9GcRPJL05KPBt9d8xx2XduhdLGjIV_lM-qhKuMDiFMwceVZoUdnZY6EBdFWbv"/>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64" y="3588928"/>
            <a:ext cx="278187" cy="278187"/>
          </a:xfrm>
          <a:prstGeom prst="rect">
            <a:avLst/>
          </a:prstGeom>
          <a:noFill/>
          <a:extLst>
            <a:ext uri="{909E8E84-426E-40DD-AFC4-6F175D3DCCD1}">
              <a14:hiddenFill xmlns:a14="http://schemas.microsoft.com/office/drawing/2010/main">
                <a:solidFill>
                  <a:srgbClr val="FFFFFF"/>
                </a:solidFill>
              </a14:hiddenFill>
            </a:ext>
          </a:extLst>
        </p:spPr>
      </p:pic>
      <p:sp>
        <p:nvSpPr>
          <p:cNvPr id="29" name="28 CuadroTexto"/>
          <p:cNvSpPr txBox="1"/>
          <p:nvPr/>
        </p:nvSpPr>
        <p:spPr>
          <a:xfrm>
            <a:off x="5650448" y="3481752"/>
            <a:ext cx="288032" cy="307777"/>
          </a:xfrm>
          <a:prstGeom prst="rect">
            <a:avLst/>
          </a:prstGeom>
          <a:noFill/>
        </p:spPr>
        <p:txBody>
          <a:bodyPr wrap="square" rtlCol="0">
            <a:spAutoFit/>
          </a:bodyPr>
          <a:lstStyle/>
          <a:p>
            <a:r>
              <a:rPr lang="es-ES_tradnl" sz="1400" dirty="0" smtClean="0"/>
              <a:t>3</a:t>
            </a:r>
            <a:endParaRPr lang="es-ES" sz="1400" dirty="0"/>
          </a:p>
        </p:txBody>
      </p:sp>
      <p:sp>
        <p:nvSpPr>
          <p:cNvPr id="30" name="29 CuadroTexto"/>
          <p:cNvSpPr txBox="1"/>
          <p:nvPr/>
        </p:nvSpPr>
        <p:spPr>
          <a:xfrm>
            <a:off x="5652120" y="3833000"/>
            <a:ext cx="288032" cy="307777"/>
          </a:xfrm>
          <a:prstGeom prst="rect">
            <a:avLst/>
          </a:prstGeom>
          <a:noFill/>
        </p:spPr>
        <p:txBody>
          <a:bodyPr wrap="square" rtlCol="0">
            <a:spAutoFit/>
          </a:bodyPr>
          <a:lstStyle/>
          <a:p>
            <a:r>
              <a:rPr lang="es-ES_tradnl" sz="1400" dirty="0" smtClean="0"/>
              <a:t>3</a:t>
            </a:r>
            <a:endParaRPr lang="es-ES" sz="1400" dirty="0"/>
          </a:p>
        </p:txBody>
      </p:sp>
      <p:sp>
        <p:nvSpPr>
          <p:cNvPr id="31" name="30 CuadroTexto"/>
          <p:cNvSpPr txBox="1"/>
          <p:nvPr/>
        </p:nvSpPr>
        <p:spPr>
          <a:xfrm>
            <a:off x="7173080" y="3839631"/>
            <a:ext cx="288032" cy="307777"/>
          </a:xfrm>
          <a:prstGeom prst="rect">
            <a:avLst/>
          </a:prstGeom>
          <a:noFill/>
        </p:spPr>
        <p:txBody>
          <a:bodyPr wrap="square" rtlCol="0">
            <a:spAutoFit/>
          </a:bodyPr>
          <a:lstStyle/>
          <a:p>
            <a:r>
              <a:rPr lang="es-ES_tradnl" sz="1400" dirty="0" smtClean="0"/>
              <a:t>4</a:t>
            </a:r>
            <a:endParaRPr lang="es-ES" sz="1400" dirty="0"/>
          </a:p>
        </p:txBody>
      </p:sp>
      <p:sp>
        <p:nvSpPr>
          <p:cNvPr id="32" name="31 CuadroTexto"/>
          <p:cNvSpPr txBox="1"/>
          <p:nvPr/>
        </p:nvSpPr>
        <p:spPr>
          <a:xfrm>
            <a:off x="5652120" y="1267088"/>
            <a:ext cx="288032" cy="307777"/>
          </a:xfrm>
          <a:prstGeom prst="rect">
            <a:avLst/>
          </a:prstGeom>
          <a:noFill/>
        </p:spPr>
        <p:txBody>
          <a:bodyPr wrap="square" rtlCol="0">
            <a:spAutoFit/>
          </a:bodyPr>
          <a:lstStyle/>
          <a:p>
            <a:r>
              <a:rPr lang="es-ES_tradnl" sz="1400" dirty="0"/>
              <a:t>1</a:t>
            </a:r>
            <a:endParaRPr lang="es-ES" sz="1400" dirty="0"/>
          </a:p>
        </p:txBody>
      </p:sp>
      <p:sp>
        <p:nvSpPr>
          <p:cNvPr id="33" name="32 CuadroTexto"/>
          <p:cNvSpPr txBox="1"/>
          <p:nvPr/>
        </p:nvSpPr>
        <p:spPr>
          <a:xfrm>
            <a:off x="7164288" y="1267088"/>
            <a:ext cx="288032" cy="307777"/>
          </a:xfrm>
          <a:prstGeom prst="rect">
            <a:avLst/>
          </a:prstGeom>
          <a:noFill/>
        </p:spPr>
        <p:txBody>
          <a:bodyPr wrap="square" rtlCol="0">
            <a:spAutoFit/>
          </a:bodyPr>
          <a:lstStyle/>
          <a:p>
            <a:r>
              <a:rPr lang="es-ES_tradnl" sz="1400" dirty="0"/>
              <a:t>1</a:t>
            </a:r>
            <a:endParaRPr lang="es-ES" sz="1400" dirty="0"/>
          </a:p>
        </p:txBody>
      </p:sp>
      <p:sp>
        <p:nvSpPr>
          <p:cNvPr id="34" name="33 CuadroTexto"/>
          <p:cNvSpPr txBox="1"/>
          <p:nvPr/>
        </p:nvSpPr>
        <p:spPr>
          <a:xfrm>
            <a:off x="7164288" y="1607383"/>
            <a:ext cx="288032" cy="307777"/>
          </a:xfrm>
          <a:prstGeom prst="rect">
            <a:avLst/>
          </a:prstGeom>
          <a:noFill/>
        </p:spPr>
        <p:txBody>
          <a:bodyPr wrap="square" rtlCol="0">
            <a:spAutoFit/>
          </a:bodyPr>
          <a:lstStyle/>
          <a:p>
            <a:r>
              <a:rPr lang="es-ES_tradnl" sz="1400" dirty="0"/>
              <a:t>1</a:t>
            </a:r>
            <a:endParaRPr lang="es-ES" sz="1400" dirty="0"/>
          </a:p>
        </p:txBody>
      </p:sp>
      <p:sp>
        <p:nvSpPr>
          <p:cNvPr id="35" name="34 CuadroTexto"/>
          <p:cNvSpPr txBox="1"/>
          <p:nvPr/>
        </p:nvSpPr>
        <p:spPr>
          <a:xfrm>
            <a:off x="5652120" y="1599080"/>
            <a:ext cx="288032" cy="307777"/>
          </a:xfrm>
          <a:prstGeom prst="rect">
            <a:avLst/>
          </a:prstGeom>
          <a:noFill/>
        </p:spPr>
        <p:txBody>
          <a:bodyPr wrap="square" rtlCol="0">
            <a:spAutoFit/>
          </a:bodyPr>
          <a:lstStyle/>
          <a:p>
            <a:r>
              <a:rPr lang="es-ES_tradnl" sz="1400" dirty="0"/>
              <a:t>1</a:t>
            </a:r>
            <a:endParaRPr lang="es-ES" sz="1400" dirty="0"/>
          </a:p>
        </p:txBody>
      </p:sp>
    </p:spTree>
    <p:extLst>
      <p:ext uri="{BB962C8B-B14F-4D97-AF65-F5344CB8AC3E}">
        <p14:creationId xmlns:p14="http://schemas.microsoft.com/office/powerpoint/2010/main" val="2955422538"/>
      </p:ext>
    </p:extLst>
  </p:cSld>
  <p:clrMapOvr>
    <a:masterClrMapping/>
  </p:clrMapOvr>
  <p:transition>
    <p:cut/>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3. Firm and interruptible capacity</a:t>
            </a:r>
            <a:endParaRPr lang="fr-FR" sz="2800" dirty="0"/>
          </a:p>
        </p:txBody>
      </p:sp>
      <p:sp>
        <p:nvSpPr>
          <p:cNvPr id="7" name="Rectangle 3"/>
          <p:cNvSpPr>
            <a:spLocks noGrp="1" noChangeArrowheads="1"/>
          </p:cNvSpPr>
          <p:nvPr>
            <p:ph idx="1"/>
          </p:nvPr>
        </p:nvSpPr>
        <p:spPr>
          <a:xfrm>
            <a:off x="600074" y="908720"/>
            <a:ext cx="8292405" cy="360040"/>
          </a:xfrm>
        </p:spPr>
        <p:txBody>
          <a:bodyPr/>
          <a:lstStyle/>
          <a:p>
            <a:pPr marL="285750" indent="-285750" algn="just">
              <a:spcBef>
                <a:spcPts val="600"/>
              </a:spcBef>
              <a:spcAft>
                <a:spcPts val="600"/>
              </a:spcAft>
              <a:buFont typeface="Arial" panose="020B0604020202020204" pitchFamily="34" charset="0"/>
              <a:buChar char="•"/>
            </a:pPr>
            <a:r>
              <a:rPr lang="en-GB" sz="1800" dirty="0" smtClean="0"/>
              <a:t>All </a:t>
            </a:r>
            <a:r>
              <a:rPr lang="en-GB" sz="1800" dirty="0"/>
              <a:t>products will be firm unless otherwise stated</a:t>
            </a:r>
            <a:r>
              <a:rPr lang="en-US" sz="1800" dirty="0" smtClean="0"/>
              <a:t>.</a:t>
            </a:r>
          </a:p>
          <a:p>
            <a:pPr marL="285750" indent="-285750" algn="just">
              <a:spcBef>
                <a:spcPts val="600"/>
              </a:spcBef>
              <a:spcAft>
                <a:spcPts val="600"/>
              </a:spcAft>
              <a:buFont typeface="Arial" panose="020B0604020202020204" pitchFamily="34" charset="0"/>
              <a:buChar char="•"/>
            </a:pPr>
            <a:r>
              <a:rPr lang="en-US" sz="1800" dirty="0"/>
              <a:t>Once the auction for the corresponding firm bundled and unbundled product has finished, each </a:t>
            </a:r>
            <a:r>
              <a:rPr lang="en-US" sz="1800" dirty="0">
                <a:solidFill>
                  <a:schemeClr val="tx2"/>
                </a:solidFill>
              </a:rPr>
              <a:t>TSO will </a:t>
            </a:r>
            <a:r>
              <a:rPr lang="en-US" sz="1800" dirty="0" smtClean="0">
                <a:solidFill>
                  <a:schemeClr val="tx2"/>
                </a:solidFill>
              </a:rPr>
              <a:t>decide </a:t>
            </a:r>
            <a:r>
              <a:rPr lang="en-US" sz="1800" dirty="0">
                <a:solidFill>
                  <a:schemeClr val="tx2"/>
                </a:solidFill>
              </a:rPr>
              <a:t>whether to offer the corresponding interruptible product in </a:t>
            </a:r>
            <a:r>
              <a:rPr lang="en-US" sz="1800" dirty="0" smtClean="0">
                <a:solidFill>
                  <a:schemeClr val="tx2"/>
                </a:solidFill>
              </a:rPr>
              <a:t>a </a:t>
            </a:r>
            <a:r>
              <a:rPr lang="en-US" sz="1800" dirty="0">
                <a:solidFill>
                  <a:schemeClr val="tx2"/>
                </a:solidFill>
              </a:rPr>
              <a:t>second slot</a:t>
            </a:r>
            <a:r>
              <a:rPr lang="en-US" sz="1800" dirty="0"/>
              <a:t>. </a:t>
            </a:r>
          </a:p>
          <a:p>
            <a:pPr marL="285750" indent="-285750" algn="just">
              <a:spcBef>
                <a:spcPts val="600"/>
              </a:spcBef>
              <a:spcAft>
                <a:spcPts val="600"/>
              </a:spcAft>
              <a:buFont typeface="Arial" panose="020B0604020202020204" pitchFamily="34" charset="0"/>
              <a:buChar char="•"/>
            </a:pPr>
            <a:r>
              <a:rPr lang="en-US" sz="1800" dirty="0">
                <a:solidFill>
                  <a:schemeClr val="tx2"/>
                </a:solidFill>
              </a:rPr>
              <a:t>I</a:t>
            </a:r>
            <a:r>
              <a:rPr lang="en-US" sz="1800" dirty="0" smtClean="0">
                <a:solidFill>
                  <a:schemeClr val="tx2"/>
                </a:solidFill>
              </a:rPr>
              <a:t>nterruptible </a:t>
            </a:r>
            <a:r>
              <a:rPr lang="en-US" sz="1800" dirty="0">
                <a:solidFill>
                  <a:schemeClr val="tx2"/>
                </a:solidFill>
              </a:rPr>
              <a:t>products will only be offered if the </a:t>
            </a:r>
            <a:r>
              <a:rPr lang="en-US" sz="1800" dirty="0" smtClean="0">
                <a:solidFill>
                  <a:schemeClr val="tx2"/>
                </a:solidFill>
              </a:rPr>
              <a:t>98%</a:t>
            </a:r>
            <a:r>
              <a:rPr lang="en-US" sz="1800" dirty="0" smtClean="0"/>
              <a:t> </a:t>
            </a:r>
            <a:r>
              <a:rPr lang="en-US" sz="1800" dirty="0"/>
              <a:t>of the corresponding firm </a:t>
            </a:r>
            <a:r>
              <a:rPr lang="en-US" sz="1800" dirty="0" smtClean="0"/>
              <a:t>technical capacity has </a:t>
            </a:r>
            <a:r>
              <a:rPr lang="en-US" sz="1800" dirty="0"/>
              <a:t>previously been </a:t>
            </a:r>
            <a:r>
              <a:rPr lang="en-US" sz="1800" dirty="0" smtClean="0"/>
              <a:t>allocated.</a:t>
            </a:r>
          </a:p>
          <a:p>
            <a:pPr marL="285750" indent="-285750" algn="just">
              <a:spcBef>
                <a:spcPts val="600"/>
              </a:spcBef>
              <a:spcAft>
                <a:spcPts val="600"/>
              </a:spcAft>
              <a:buFont typeface="Arial" panose="020B0604020202020204" pitchFamily="34" charset="0"/>
              <a:buChar char="•"/>
            </a:pPr>
            <a:r>
              <a:rPr lang="en-US" sz="1800" dirty="0" smtClean="0"/>
              <a:t>For the next gas year, </a:t>
            </a:r>
            <a:r>
              <a:rPr lang="en-US" sz="1800" dirty="0" smtClean="0">
                <a:solidFill>
                  <a:schemeClr val="tx2"/>
                </a:solidFill>
              </a:rPr>
              <a:t>only day ahead capacity will be offered as an interruptible product, </a:t>
            </a:r>
            <a:r>
              <a:rPr lang="en-US" sz="1800" dirty="0"/>
              <a:t>and only as long as the </a:t>
            </a:r>
            <a:r>
              <a:rPr lang="en-US" sz="1800" dirty="0" smtClean="0"/>
              <a:t>above condition is met.</a:t>
            </a:r>
          </a:p>
          <a:p>
            <a:pPr marL="285750" indent="-285750" algn="just">
              <a:spcBef>
                <a:spcPts val="600"/>
              </a:spcBef>
              <a:spcAft>
                <a:spcPts val="600"/>
              </a:spcAft>
              <a:buFont typeface="Arial" panose="020B0604020202020204" pitchFamily="34" charset="0"/>
              <a:buChar char="•"/>
            </a:pPr>
            <a:r>
              <a:rPr lang="en-US" sz="1800" dirty="0" smtClean="0"/>
              <a:t>On the French side, interruptible products could be offered as well on monthly and </a:t>
            </a:r>
            <a:r>
              <a:rPr lang="en-US" sz="1800" smtClean="0"/>
              <a:t>quarterly maturities.</a:t>
            </a:r>
            <a:endParaRPr lang="en-US" sz="1800" dirty="0" smtClean="0"/>
          </a:p>
          <a:p>
            <a:pPr marL="285750" indent="-285750" algn="just">
              <a:spcBef>
                <a:spcPts val="600"/>
              </a:spcBef>
              <a:spcAft>
                <a:spcPts val="600"/>
              </a:spcAft>
            </a:pPr>
            <a:endParaRPr lang="en-US" sz="1800" dirty="0"/>
          </a:p>
        </p:txBody>
      </p:sp>
    </p:spTree>
    <p:extLst>
      <p:ext uri="{BB962C8B-B14F-4D97-AF65-F5344CB8AC3E}">
        <p14:creationId xmlns:p14="http://schemas.microsoft.com/office/powerpoint/2010/main" val="2067916034"/>
      </p:ext>
    </p:extLst>
  </p:cSld>
  <p:clrMapOvr>
    <a:masterClrMapping/>
  </p:clrMapOvr>
  <p:transition>
    <p:cut/>
    <p:sndAc>
      <p:stSnd>
        <p:snd r:embed="rId3"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4. Auction algorithms</a:t>
            </a:r>
            <a:endParaRPr lang="fr-FR" sz="2800" dirty="0"/>
          </a:p>
        </p:txBody>
      </p:sp>
      <p:sp>
        <p:nvSpPr>
          <p:cNvPr id="7" name="Rectangle 3"/>
          <p:cNvSpPr>
            <a:spLocks noGrp="1" noChangeArrowheads="1"/>
          </p:cNvSpPr>
          <p:nvPr>
            <p:ph idx="1"/>
          </p:nvPr>
        </p:nvSpPr>
        <p:spPr/>
        <p:txBody>
          <a:bodyPr/>
          <a:lstStyle/>
          <a:p>
            <a:pPr marL="0" indent="0" algn="just">
              <a:spcBef>
                <a:spcPts val="600"/>
              </a:spcBef>
              <a:spcAft>
                <a:spcPts val="600"/>
              </a:spcAft>
            </a:pPr>
            <a:r>
              <a:rPr lang="en-US" sz="1800" b="1" dirty="0" smtClean="0">
                <a:solidFill>
                  <a:schemeClr val="tx2"/>
                </a:solidFill>
              </a:rPr>
              <a:t>Ascending </a:t>
            </a:r>
            <a:r>
              <a:rPr lang="en-US" sz="1800" b="1" dirty="0">
                <a:solidFill>
                  <a:schemeClr val="tx2"/>
                </a:solidFill>
              </a:rPr>
              <a:t>clock auction algorithm</a:t>
            </a:r>
          </a:p>
          <a:p>
            <a:pPr marL="285750" indent="-285750" algn="just">
              <a:spcBef>
                <a:spcPts val="600"/>
              </a:spcBef>
              <a:spcAft>
                <a:spcPts val="600"/>
              </a:spcAft>
              <a:buFont typeface="Arial" panose="020B0604020202020204" pitchFamily="34" charset="0"/>
              <a:buChar char="•"/>
            </a:pPr>
            <a:r>
              <a:rPr lang="en-US" sz="1800" dirty="0"/>
              <a:t>For annual yearly, annual quarterly and rolling monthly capacity auctions, an ascending clock algorithm with multiple bidding rounds shall be applied.</a:t>
            </a:r>
          </a:p>
          <a:p>
            <a:pPr marL="285750" indent="-285750" algn="just">
              <a:spcBef>
                <a:spcPts val="600"/>
              </a:spcBef>
              <a:spcAft>
                <a:spcPts val="600"/>
              </a:spcAft>
              <a:buFont typeface="Arial" panose="020B0604020202020204" pitchFamily="34" charset="0"/>
              <a:buChar char="•"/>
            </a:pPr>
            <a:r>
              <a:rPr lang="en-US" sz="1800" dirty="0"/>
              <a:t>The ascending clock auction algorithm to be applied is described in Article 17 of the CAM NC.</a:t>
            </a:r>
          </a:p>
          <a:p>
            <a:pPr marL="0" indent="0" algn="just">
              <a:spcBef>
                <a:spcPts val="600"/>
              </a:spcBef>
              <a:spcAft>
                <a:spcPts val="600"/>
              </a:spcAft>
            </a:pPr>
            <a:r>
              <a:rPr lang="en-US" sz="1800" b="1" dirty="0" smtClean="0">
                <a:solidFill>
                  <a:schemeClr val="tx2"/>
                </a:solidFill>
              </a:rPr>
              <a:t>Uniform-Price </a:t>
            </a:r>
            <a:r>
              <a:rPr lang="en-US" sz="1800" b="1" dirty="0">
                <a:solidFill>
                  <a:schemeClr val="tx2"/>
                </a:solidFill>
              </a:rPr>
              <a:t>auction algorithm</a:t>
            </a:r>
          </a:p>
          <a:p>
            <a:pPr marL="285750" indent="-285750" algn="just">
              <a:spcBef>
                <a:spcPts val="600"/>
              </a:spcBef>
              <a:spcAft>
                <a:spcPts val="600"/>
              </a:spcAft>
              <a:buFont typeface="Arial" panose="020B0604020202020204" pitchFamily="34" charset="0"/>
              <a:buChar char="•"/>
            </a:pPr>
            <a:r>
              <a:rPr lang="en-US" sz="1800" dirty="0"/>
              <a:t>For rolling day-ahead </a:t>
            </a:r>
            <a:r>
              <a:rPr lang="en-US" sz="1800" dirty="0" smtClean="0"/>
              <a:t>capacity </a:t>
            </a:r>
            <a:r>
              <a:rPr lang="en-US" sz="1800" dirty="0"/>
              <a:t>auctions a uniform-price auction algorithm with a single bidding round shall be applied.</a:t>
            </a:r>
          </a:p>
          <a:p>
            <a:pPr marL="285750" indent="-285750" algn="just">
              <a:spcBef>
                <a:spcPts val="600"/>
              </a:spcBef>
              <a:spcAft>
                <a:spcPts val="600"/>
              </a:spcAft>
              <a:buFont typeface="Arial" panose="020B0604020202020204" pitchFamily="34" charset="0"/>
              <a:buChar char="•"/>
            </a:pPr>
            <a:r>
              <a:rPr lang="en-US" sz="1800" dirty="0"/>
              <a:t>The uniform-price auction algorithm to be applied is described in Article 18 of the CAM NC</a:t>
            </a:r>
            <a:r>
              <a:rPr lang="en-US" sz="1800" dirty="0" smtClean="0"/>
              <a:t>.</a:t>
            </a:r>
            <a:endParaRPr lang="en-US" sz="1800" dirty="0"/>
          </a:p>
        </p:txBody>
      </p:sp>
    </p:spTree>
    <p:extLst>
      <p:ext uri="{BB962C8B-B14F-4D97-AF65-F5344CB8AC3E}">
        <p14:creationId xmlns:p14="http://schemas.microsoft.com/office/powerpoint/2010/main" val="2891398127"/>
      </p:ext>
    </p:extLst>
  </p:cSld>
  <p:clrMapOvr>
    <a:masterClrMapping/>
  </p:clrMapOvr>
  <p:transition>
    <p:cut/>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5. Price steps</a:t>
            </a:r>
            <a:endParaRPr lang="fr-FR" sz="2800" dirty="0"/>
          </a:p>
        </p:txBody>
      </p:sp>
      <p:graphicFrame>
        <p:nvGraphicFramePr>
          <p:cNvPr id="5" name="Table 2"/>
          <p:cNvGraphicFramePr>
            <a:graphicFrameLocks noGrp="1"/>
          </p:cNvGraphicFramePr>
          <p:nvPr>
            <p:extLst>
              <p:ext uri="{D42A27DB-BD31-4B8C-83A1-F6EECF244321}">
                <p14:modId xmlns:p14="http://schemas.microsoft.com/office/powerpoint/2010/main" val="2079260566"/>
              </p:ext>
            </p:extLst>
          </p:nvPr>
        </p:nvGraphicFramePr>
        <p:xfrm>
          <a:off x="556944" y="1663702"/>
          <a:ext cx="8191520" cy="2804160"/>
        </p:xfrm>
        <a:graphic>
          <a:graphicData uri="http://schemas.openxmlformats.org/drawingml/2006/table">
            <a:tbl>
              <a:tblPr firstRow="1" firstCol="1" bandRow="1">
                <a:tableStyleId>{F5AB1C69-6EDB-4FF4-983F-18BD219EF322}</a:tableStyleId>
              </a:tblPr>
              <a:tblGrid>
                <a:gridCol w="3230244"/>
                <a:gridCol w="1275092"/>
                <a:gridCol w="1228728"/>
                <a:gridCol w="1228728"/>
                <a:gridCol w="1228728"/>
              </a:tblGrid>
              <a:tr h="370840">
                <a:tc>
                  <a:txBody>
                    <a:bodyPr/>
                    <a:lstStyle/>
                    <a:p>
                      <a:r>
                        <a:rPr lang="pt-PT" sz="1600" b="1" dirty="0" smtClean="0">
                          <a:solidFill>
                            <a:schemeClr val="bg1"/>
                          </a:solidFill>
                        </a:rPr>
                        <a:t>Reserve </a:t>
                      </a:r>
                      <a:r>
                        <a:rPr lang="pt-PT" sz="1600" b="1" dirty="0" err="1" smtClean="0">
                          <a:solidFill>
                            <a:schemeClr val="bg1"/>
                          </a:solidFill>
                        </a:rPr>
                        <a:t>prices</a:t>
                      </a:r>
                      <a:r>
                        <a:rPr lang="pt-PT" sz="1600" b="1" dirty="0" smtClean="0">
                          <a:solidFill>
                            <a:schemeClr val="bg1"/>
                          </a:solidFill>
                        </a:rPr>
                        <a:t> </a:t>
                      </a:r>
                      <a:r>
                        <a:rPr lang="pt-PT" sz="1600" b="1" dirty="0" err="1" smtClean="0">
                          <a:solidFill>
                            <a:schemeClr val="bg1"/>
                          </a:solidFill>
                        </a:rPr>
                        <a:t>and</a:t>
                      </a:r>
                      <a:r>
                        <a:rPr lang="pt-PT" sz="1600" b="1" dirty="0" smtClean="0">
                          <a:solidFill>
                            <a:schemeClr val="bg1"/>
                          </a:solidFill>
                        </a:rPr>
                        <a:t> </a:t>
                      </a:r>
                      <a:r>
                        <a:rPr lang="pt-PT" sz="1600" b="1" dirty="0" err="1" smtClean="0">
                          <a:solidFill>
                            <a:schemeClr val="bg1"/>
                          </a:solidFill>
                        </a:rPr>
                        <a:t>auction</a:t>
                      </a:r>
                      <a:r>
                        <a:rPr lang="pt-PT" sz="1600" b="1" baseline="0" dirty="0" smtClean="0">
                          <a:solidFill>
                            <a:schemeClr val="bg1"/>
                          </a:solidFill>
                        </a:rPr>
                        <a:t> </a:t>
                      </a:r>
                      <a:r>
                        <a:rPr lang="pt-PT" sz="1600" b="1" baseline="0" dirty="0" err="1" smtClean="0">
                          <a:solidFill>
                            <a:schemeClr val="bg1"/>
                          </a:solidFill>
                        </a:rPr>
                        <a:t>price</a:t>
                      </a:r>
                      <a:r>
                        <a:rPr lang="pt-PT" sz="1600" b="1" baseline="0" dirty="0" smtClean="0">
                          <a:solidFill>
                            <a:schemeClr val="bg1"/>
                          </a:solidFill>
                        </a:rPr>
                        <a:t> steps</a:t>
                      </a:r>
                      <a:endParaRPr lang="pt-PT" sz="16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REN</a:t>
                      </a:r>
                    </a:p>
                    <a:p>
                      <a:pPr algn="ctr"/>
                      <a:r>
                        <a:rPr lang="pt-PT" sz="1400" b="1" dirty="0" err="1" smtClean="0">
                          <a:solidFill>
                            <a:schemeClr val="bg1"/>
                          </a:solidFill>
                        </a:rPr>
                        <a:t>Entry</a:t>
                      </a:r>
                      <a:endParaRPr lang="pt-PT" sz="14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ENAGÁS</a:t>
                      </a:r>
                    </a:p>
                    <a:p>
                      <a:pPr algn="ctr"/>
                      <a:r>
                        <a:rPr lang="pt-PT" sz="1400" b="1" dirty="0" smtClean="0">
                          <a:solidFill>
                            <a:schemeClr val="bg1"/>
                          </a:solidFill>
                        </a:rPr>
                        <a:t>Exit</a:t>
                      </a:r>
                      <a:endParaRPr lang="pt-PT" sz="14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ENAGÁS</a:t>
                      </a:r>
                    </a:p>
                    <a:p>
                      <a:pPr algn="ctr"/>
                      <a:r>
                        <a:rPr lang="pt-PT" sz="1400" b="1" dirty="0" err="1" smtClean="0">
                          <a:solidFill>
                            <a:schemeClr val="bg1"/>
                          </a:solidFill>
                        </a:rPr>
                        <a:t>Entry</a:t>
                      </a:r>
                      <a:endParaRPr lang="pt-PT" sz="14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REN</a:t>
                      </a:r>
                    </a:p>
                    <a:p>
                      <a:pPr algn="ctr"/>
                      <a:r>
                        <a:rPr lang="pt-PT" sz="1400" b="1" dirty="0" smtClean="0">
                          <a:solidFill>
                            <a:schemeClr val="bg1"/>
                          </a:solidFill>
                        </a:rPr>
                        <a:t>Exit</a:t>
                      </a:r>
                      <a:endParaRPr lang="pt-PT" sz="1400" b="1" dirty="0">
                        <a:solidFill>
                          <a:schemeClr val="bg1"/>
                        </a:solidFill>
                      </a:endParaRPr>
                    </a:p>
                  </a:txBody>
                  <a:tcPr anchor="ctr">
                    <a:solidFill>
                      <a:schemeClr val="bg1">
                        <a:lumMod val="40000"/>
                        <a:lumOff val="60000"/>
                      </a:schemeClr>
                    </a:solidFill>
                  </a:tcPr>
                </a:tc>
              </a:tr>
              <a:tr h="370840">
                <a:tc>
                  <a:txBody>
                    <a:bodyPr/>
                    <a:lstStyle/>
                    <a:p>
                      <a:pPr marL="0" algn="l" defTabSz="914400" rtl="0" eaLnBrk="1" latinLnBrk="0" hangingPunct="1"/>
                      <a:r>
                        <a:rPr lang="pt-PT" sz="1400" b="0" kern="1200" dirty="0" err="1" smtClean="0">
                          <a:solidFill>
                            <a:schemeClr val="bg1"/>
                          </a:solidFill>
                          <a:latin typeface="+mn-lt"/>
                          <a:ea typeface="+mn-ea"/>
                          <a:cs typeface="+mn-cs"/>
                        </a:rPr>
                        <a:t>Regulated</a:t>
                      </a:r>
                      <a:r>
                        <a:rPr lang="pt-PT" sz="1400" b="0" kern="1200" dirty="0" smtClean="0">
                          <a:solidFill>
                            <a:schemeClr val="bg1"/>
                          </a:solidFill>
                          <a:latin typeface="+mn-lt"/>
                          <a:ea typeface="+mn-ea"/>
                          <a:cs typeface="+mn-cs"/>
                        </a:rPr>
                        <a:t> </a:t>
                      </a:r>
                      <a:r>
                        <a:rPr lang="pt-PT" sz="1400" b="0" kern="1200" dirty="0" err="1" smtClean="0">
                          <a:solidFill>
                            <a:schemeClr val="bg1"/>
                          </a:solidFill>
                          <a:latin typeface="+mn-lt"/>
                          <a:ea typeface="+mn-ea"/>
                          <a:cs typeface="+mn-cs"/>
                        </a:rPr>
                        <a:t>price</a:t>
                      </a:r>
                      <a:r>
                        <a:rPr lang="pt-PT" sz="1400" b="0" kern="1200" dirty="0" smtClean="0">
                          <a:solidFill>
                            <a:schemeClr val="bg1"/>
                          </a:solidFill>
                          <a:latin typeface="+mn-lt"/>
                          <a:ea typeface="+mn-ea"/>
                          <a:cs typeface="+mn-cs"/>
                        </a:rPr>
                        <a:t> </a:t>
                      </a:r>
                      <a:r>
                        <a:rPr lang="pt-PT" sz="1400" b="0" kern="1200" dirty="0" err="1" smtClean="0">
                          <a:solidFill>
                            <a:schemeClr val="bg1"/>
                          </a:solidFill>
                          <a:latin typeface="+mn-lt"/>
                          <a:ea typeface="+mn-ea"/>
                          <a:cs typeface="+mn-cs"/>
                        </a:rPr>
                        <a:t>of</a:t>
                      </a:r>
                      <a:r>
                        <a:rPr lang="pt-PT" sz="1400" b="0" kern="1200" dirty="0" smtClean="0">
                          <a:solidFill>
                            <a:schemeClr val="bg1"/>
                          </a:solidFill>
                          <a:latin typeface="+mn-lt"/>
                          <a:ea typeface="+mn-ea"/>
                          <a:cs typeface="+mn-cs"/>
                        </a:rPr>
                        <a:t> </a:t>
                      </a:r>
                      <a:r>
                        <a:rPr lang="pt-PT" sz="1400" b="0" kern="1200" dirty="0" err="1" smtClean="0">
                          <a:solidFill>
                            <a:schemeClr val="bg1"/>
                          </a:solidFill>
                          <a:latin typeface="+mn-lt"/>
                          <a:ea typeface="+mn-ea"/>
                          <a:cs typeface="+mn-cs"/>
                        </a:rPr>
                        <a:t>tariff</a:t>
                      </a:r>
                      <a:endParaRPr lang="pt-PT" sz="1400" b="0" kern="1200" dirty="0">
                        <a:solidFill>
                          <a:schemeClr val="bg1"/>
                        </a:solidFill>
                        <a:latin typeface="+mn-lt"/>
                        <a:ea typeface="+mn-ea"/>
                        <a:cs typeface="+mn-cs"/>
                      </a:endParaRPr>
                    </a:p>
                  </a:txBody>
                  <a:tcPr anchor="ctr">
                    <a:solidFill>
                      <a:schemeClr val="bg1">
                        <a:lumMod val="20000"/>
                        <a:lumOff val="80000"/>
                      </a:schemeClr>
                    </a:solidFill>
                  </a:tcPr>
                </a:tc>
                <a:tc>
                  <a:txBody>
                    <a:bodyPr/>
                    <a:lstStyle/>
                    <a:p>
                      <a:pPr algn="ctr"/>
                      <a:r>
                        <a:rPr lang="pt-PT" sz="1400" dirty="0" smtClean="0">
                          <a:solidFill>
                            <a:schemeClr val="bg1"/>
                          </a:solidFill>
                        </a:rPr>
                        <a:t>350.899</a:t>
                      </a:r>
                      <a:endParaRPr lang="pt-PT" sz="1400" dirty="0">
                        <a:solidFill>
                          <a:schemeClr val="bg1"/>
                        </a:solidFill>
                      </a:endParaRPr>
                    </a:p>
                  </a:txBody>
                  <a:tcPr anchor="ctr"/>
                </a:tc>
                <a:tc>
                  <a:txBody>
                    <a:bodyPr/>
                    <a:lstStyle/>
                    <a:p>
                      <a:pPr algn="ctr"/>
                      <a:r>
                        <a:rPr lang="pt-PT" sz="1400" dirty="0" smtClean="0">
                          <a:solidFill>
                            <a:schemeClr val="bg1"/>
                          </a:solidFill>
                        </a:rPr>
                        <a:t>579.227</a:t>
                      </a:r>
                      <a:endParaRPr lang="pt-PT" sz="1400" dirty="0">
                        <a:solidFill>
                          <a:schemeClr val="bg1"/>
                        </a:solidFill>
                      </a:endParaRPr>
                    </a:p>
                  </a:txBody>
                  <a:tcPr anchor="ctr"/>
                </a:tc>
                <a:tc>
                  <a:txBody>
                    <a:bodyPr/>
                    <a:lstStyle/>
                    <a:p>
                      <a:pPr algn="ctr"/>
                      <a:r>
                        <a:rPr lang="pt-PT" sz="1400" dirty="0" smtClean="0">
                          <a:solidFill>
                            <a:schemeClr val="bg1"/>
                          </a:solidFill>
                        </a:rPr>
                        <a:t>313.235</a:t>
                      </a:r>
                      <a:endParaRPr lang="pt-PT" sz="1400" dirty="0">
                        <a:solidFill>
                          <a:schemeClr val="bg1"/>
                        </a:solidFill>
                      </a:endParaRPr>
                    </a:p>
                  </a:txBody>
                  <a:tcPr anchor="ctr"/>
                </a:tc>
                <a:tc>
                  <a:txBody>
                    <a:bodyPr/>
                    <a:lstStyle/>
                    <a:p>
                      <a:pPr algn="ctr"/>
                      <a:r>
                        <a:rPr lang="pt-PT" sz="1400" dirty="0" smtClean="0">
                          <a:solidFill>
                            <a:schemeClr val="bg1"/>
                          </a:solidFill>
                        </a:rPr>
                        <a:t>0.000</a:t>
                      </a:r>
                      <a:endParaRPr lang="pt-PT" sz="1400" dirty="0">
                        <a:solidFill>
                          <a:schemeClr val="bg1"/>
                        </a:solidFill>
                      </a:endParaRPr>
                    </a:p>
                  </a:txBody>
                  <a:tcPr anchor="ctr"/>
                </a:tc>
              </a:tr>
              <a:tr h="370840">
                <a:tc>
                  <a:txBody>
                    <a:bodyPr/>
                    <a:lstStyle/>
                    <a:p>
                      <a:r>
                        <a:rPr lang="pt-PT" sz="1400" b="0" dirty="0" smtClean="0">
                          <a:solidFill>
                            <a:schemeClr val="bg1"/>
                          </a:solidFill>
                        </a:rPr>
                        <a:t>Reserve </a:t>
                      </a:r>
                      <a:r>
                        <a:rPr lang="pt-PT" sz="1400" b="0" dirty="0" err="1" smtClean="0">
                          <a:solidFill>
                            <a:schemeClr val="bg1"/>
                          </a:solidFill>
                        </a:rPr>
                        <a:t>price</a:t>
                      </a:r>
                      <a:r>
                        <a:rPr lang="pt-PT" sz="1400" b="0" dirty="0" smtClean="0">
                          <a:solidFill>
                            <a:schemeClr val="bg1"/>
                          </a:solidFill>
                        </a:rPr>
                        <a:t> for </a:t>
                      </a:r>
                      <a:r>
                        <a:rPr lang="pt-PT" sz="1400" b="0" dirty="0" err="1" smtClean="0">
                          <a:solidFill>
                            <a:schemeClr val="bg1"/>
                          </a:solidFill>
                        </a:rPr>
                        <a:t>the</a:t>
                      </a:r>
                      <a:r>
                        <a:rPr lang="pt-PT" sz="1400" b="0" dirty="0" smtClean="0">
                          <a:solidFill>
                            <a:schemeClr val="bg1"/>
                          </a:solidFill>
                        </a:rPr>
                        <a:t> </a:t>
                      </a:r>
                      <a:r>
                        <a:rPr lang="pt-PT" sz="1400" b="0" dirty="0" err="1" smtClean="0">
                          <a:solidFill>
                            <a:schemeClr val="bg1"/>
                          </a:solidFill>
                        </a:rPr>
                        <a:t>bundled</a:t>
                      </a:r>
                      <a:r>
                        <a:rPr lang="pt-PT" sz="1400" b="0" dirty="0" smtClean="0">
                          <a:solidFill>
                            <a:schemeClr val="bg1"/>
                          </a:solidFill>
                        </a:rPr>
                        <a:t> </a:t>
                      </a:r>
                      <a:r>
                        <a:rPr lang="pt-PT" sz="1400" b="0" dirty="0" err="1" smtClean="0">
                          <a:solidFill>
                            <a:schemeClr val="bg1"/>
                          </a:solidFill>
                        </a:rPr>
                        <a:t>product</a:t>
                      </a:r>
                      <a:endParaRPr lang="pt-PT" sz="1400" b="0" dirty="0">
                        <a:solidFill>
                          <a:schemeClr val="bg1"/>
                        </a:solidFill>
                      </a:endParaRPr>
                    </a:p>
                  </a:txBody>
                  <a:tcPr anchor="ctr">
                    <a:solidFill>
                      <a:schemeClr val="tx1">
                        <a:lumMod val="95000"/>
                      </a:schemeClr>
                    </a:solidFill>
                  </a:tcPr>
                </a:tc>
                <a:tc gridSpan="2">
                  <a:txBody>
                    <a:bodyPr/>
                    <a:lstStyle/>
                    <a:p>
                      <a:pPr algn="ctr"/>
                      <a:r>
                        <a:rPr lang="pt-PT" sz="1400" b="1" dirty="0" smtClean="0">
                          <a:solidFill>
                            <a:schemeClr val="bg1"/>
                          </a:solidFill>
                        </a:rPr>
                        <a:t>930.13</a:t>
                      </a:r>
                      <a:endParaRPr lang="pt-PT" sz="1400" b="1" dirty="0">
                        <a:solidFill>
                          <a:schemeClr val="bg1"/>
                        </a:solidFill>
                      </a:endParaRPr>
                    </a:p>
                  </a:txBody>
                  <a:tcPr anchor="ctr"/>
                </a:tc>
                <a:tc hMerge="1">
                  <a:txBody>
                    <a:bodyPr/>
                    <a:lstStyle/>
                    <a:p>
                      <a:endParaRPr lang="pt-PT"/>
                    </a:p>
                  </a:txBody>
                  <a:tcPr/>
                </a:tc>
                <a:tc gridSpan="2">
                  <a:txBody>
                    <a:bodyPr/>
                    <a:lstStyle/>
                    <a:p>
                      <a:pPr algn="ctr"/>
                      <a:r>
                        <a:rPr lang="pt-PT" sz="1400" b="1" dirty="0" smtClean="0">
                          <a:solidFill>
                            <a:schemeClr val="bg1"/>
                          </a:solidFill>
                        </a:rPr>
                        <a:t>313.24</a:t>
                      </a:r>
                      <a:endParaRPr lang="pt-PT" sz="1400" b="1" dirty="0">
                        <a:solidFill>
                          <a:schemeClr val="bg1"/>
                        </a:solidFill>
                      </a:endParaRPr>
                    </a:p>
                  </a:txBody>
                  <a:tcPr anchor="ctr"/>
                </a:tc>
                <a:tc hMerge="1">
                  <a:txBody>
                    <a:bodyPr/>
                    <a:lstStyle/>
                    <a:p>
                      <a:endParaRPr lang="pt-PT" dirty="0"/>
                    </a:p>
                  </a:txBody>
                  <a:tcPr/>
                </a:tc>
              </a:tr>
              <a:tr h="370840">
                <a:tc>
                  <a:txBody>
                    <a:bodyPr/>
                    <a:lstStyle/>
                    <a:p>
                      <a:r>
                        <a:rPr lang="pt-PT" sz="1400" b="0" dirty="0" err="1" smtClean="0">
                          <a:solidFill>
                            <a:schemeClr val="bg1"/>
                          </a:solidFill>
                        </a:rPr>
                        <a:t>Large</a:t>
                      </a:r>
                      <a:r>
                        <a:rPr lang="pt-PT" sz="1400" b="0" dirty="0" smtClean="0">
                          <a:solidFill>
                            <a:schemeClr val="bg1"/>
                          </a:solidFill>
                        </a:rPr>
                        <a:t> </a:t>
                      </a:r>
                      <a:r>
                        <a:rPr lang="pt-PT" sz="1400" b="0" dirty="0" err="1" smtClean="0">
                          <a:solidFill>
                            <a:schemeClr val="bg1"/>
                          </a:solidFill>
                        </a:rPr>
                        <a:t>price</a:t>
                      </a:r>
                      <a:r>
                        <a:rPr lang="pt-PT" sz="1400" b="0" baseline="0" dirty="0" smtClean="0">
                          <a:solidFill>
                            <a:schemeClr val="bg1"/>
                          </a:solidFill>
                        </a:rPr>
                        <a:t> step (5%)</a:t>
                      </a:r>
                      <a:endParaRPr lang="pt-PT" sz="1400" b="0" dirty="0">
                        <a:solidFill>
                          <a:schemeClr val="bg1"/>
                        </a:solidFill>
                      </a:endParaRPr>
                    </a:p>
                  </a:txBody>
                  <a:tcPr anchor="ctr">
                    <a:solidFill>
                      <a:schemeClr val="bg1">
                        <a:lumMod val="20000"/>
                        <a:lumOff val="80000"/>
                      </a:schemeClr>
                    </a:solidFill>
                  </a:tcPr>
                </a:tc>
                <a:tc>
                  <a:txBody>
                    <a:bodyPr/>
                    <a:lstStyle/>
                    <a:p>
                      <a:pPr algn="ctr"/>
                      <a:r>
                        <a:rPr lang="pt-PT" sz="1400" kern="1200" dirty="0" smtClean="0">
                          <a:solidFill>
                            <a:schemeClr val="bg1"/>
                          </a:solidFill>
                          <a:latin typeface="+mn-lt"/>
                          <a:ea typeface="+mn-ea"/>
                          <a:cs typeface="+mn-cs"/>
                        </a:rPr>
                        <a:t>17.545</a:t>
                      </a:r>
                      <a:endParaRPr lang="pt-PT" sz="1400" kern="1200" dirty="0">
                        <a:solidFill>
                          <a:schemeClr val="bg1"/>
                        </a:solidFill>
                        <a:latin typeface="+mn-lt"/>
                        <a:ea typeface="+mn-ea"/>
                        <a:cs typeface="+mn-cs"/>
                      </a:endParaRPr>
                    </a:p>
                  </a:txBody>
                  <a:tcPr anchor="ctr"/>
                </a:tc>
                <a:tc>
                  <a:txBody>
                    <a:bodyPr/>
                    <a:lstStyle/>
                    <a:p>
                      <a:pPr algn="ctr"/>
                      <a:r>
                        <a:rPr lang="pt-PT" sz="1400" kern="1200" dirty="0" smtClean="0">
                          <a:solidFill>
                            <a:schemeClr val="bg1"/>
                          </a:solidFill>
                          <a:latin typeface="+mn-lt"/>
                          <a:ea typeface="+mn-ea"/>
                          <a:cs typeface="+mn-cs"/>
                        </a:rPr>
                        <a:t>28.960</a:t>
                      </a:r>
                      <a:endParaRPr lang="pt-PT" sz="1400" kern="1200" dirty="0">
                        <a:solidFill>
                          <a:schemeClr val="bg1"/>
                        </a:solidFill>
                        <a:latin typeface="+mn-lt"/>
                        <a:ea typeface="+mn-ea"/>
                        <a:cs typeface="+mn-cs"/>
                      </a:endParaRPr>
                    </a:p>
                  </a:txBody>
                  <a:tcPr anchor="ctr"/>
                </a:tc>
                <a:tc>
                  <a:txBody>
                    <a:bodyPr/>
                    <a:lstStyle/>
                    <a:p>
                      <a:pPr algn="ctr"/>
                      <a:r>
                        <a:rPr lang="pt-PT" sz="1400" kern="1200" dirty="0" smtClean="0">
                          <a:solidFill>
                            <a:schemeClr val="bg1"/>
                          </a:solidFill>
                          <a:latin typeface="+mn-lt"/>
                          <a:ea typeface="+mn-ea"/>
                          <a:cs typeface="+mn-cs"/>
                        </a:rPr>
                        <a:t>15.660</a:t>
                      </a:r>
                      <a:endParaRPr lang="pt-PT" sz="1400" kern="1200" dirty="0">
                        <a:solidFill>
                          <a:schemeClr val="bg1"/>
                        </a:solidFill>
                        <a:latin typeface="+mn-lt"/>
                        <a:ea typeface="+mn-ea"/>
                        <a:cs typeface="+mn-cs"/>
                      </a:endParaRPr>
                    </a:p>
                  </a:txBody>
                  <a:tcPr anchor="ctr"/>
                </a:tc>
                <a:tc>
                  <a:txBody>
                    <a:bodyPr/>
                    <a:lstStyle/>
                    <a:p>
                      <a:pPr algn="ctr"/>
                      <a:r>
                        <a:rPr lang="pt-PT" sz="1400" kern="1200" dirty="0" smtClean="0">
                          <a:solidFill>
                            <a:schemeClr val="bg1"/>
                          </a:solidFill>
                          <a:latin typeface="+mn-lt"/>
                          <a:ea typeface="+mn-ea"/>
                          <a:cs typeface="+mn-cs"/>
                        </a:rPr>
                        <a:t>0.000</a:t>
                      </a:r>
                      <a:endParaRPr lang="pt-PT" sz="1400" kern="1200" dirty="0">
                        <a:solidFill>
                          <a:schemeClr val="bg1"/>
                        </a:solidFill>
                        <a:latin typeface="+mn-lt"/>
                        <a:ea typeface="+mn-ea"/>
                        <a:cs typeface="+mn-cs"/>
                      </a:endParaRPr>
                    </a:p>
                  </a:txBody>
                  <a:tcPr anchor="ctr"/>
                </a:tc>
              </a:tr>
              <a:tr h="370840">
                <a:tc>
                  <a:txBody>
                    <a:bodyPr/>
                    <a:lstStyle/>
                    <a:p>
                      <a:endParaRPr lang="pt-PT" sz="1400" b="0" dirty="0">
                        <a:solidFill>
                          <a:schemeClr val="bg1"/>
                        </a:solidFill>
                      </a:endParaRPr>
                    </a:p>
                  </a:txBody>
                  <a:tcPr anchor="ctr">
                    <a:solidFill>
                      <a:schemeClr val="tx1">
                        <a:lumMod val="95000"/>
                      </a:schemeClr>
                    </a:solidFill>
                  </a:tcPr>
                </a:tc>
                <a:tc gridSpan="2">
                  <a:txBody>
                    <a:bodyPr/>
                    <a:lstStyle/>
                    <a:p>
                      <a:pPr algn="ctr"/>
                      <a:r>
                        <a:rPr lang="pt-PT" sz="1400" b="1" kern="1200" dirty="0" smtClean="0">
                          <a:solidFill>
                            <a:schemeClr val="bg1"/>
                          </a:solidFill>
                          <a:latin typeface="+mn-lt"/>
                          <a:ea typeface="+mn-ea"/>
                          <a:cs typeface="+mn-cs"/>
                        </a:rPr>
                        <a:t>46.51</a:t>
                      </a:r>
                      <a:endParaRPr lang="pt-PT" sz="1400" b="1" kern="1200" dirty="0">
                        <a:solidFill>
                          <a:schemeClr val="bg1"/>
                        </a:solidFill>
                        <a:latin typeface="+mn-lt"/>
                        <a:ea typeface="+mn-ea"/>
                        <a:cs typeface="+mn-cs"/>
                      </a:endParaRPr>
                    </a:p>
                  </a:txBody>
                  <a:tcPr anchor="ctr"/>
                </a:tc>
                <a:tc hMerge="1">
                  <a:txBody>
                    <a:bodyPr/>
                    <a:lstStyle/>
                    <a:p>
                      <a:endParaRPr lang="pt-PT" dirty="0"/>
                    </a:p>
                  </a:txBody>
                  <a:tcPr/>
                </a:tc>
                <a:tc gridSpan="2">
                  <a:txBody>
                    <a:bodyPr/>
                    <a:lstStyle/>
                    <a:p>
                      <a:pPr algn="ctr"/>
                      <a:r>
                        <a:rPr lang="pt-PT" sz="1400" b="1" kern="1200" dirty="0" smtClean="0">
                          <a:solidFill>
                            <a:schemeClr val="bg1"/>
                          </a:solidFill>
                          <a:latin typeface="+mn-lt"/>
                          <a:ea typeface="+mn-ea"/>
                          <a:cs typeface="+mn-cs"/>
                        </a:rPr>
                        <a:t>15.66</a:t>
                      </a:r>
                      <a:endParaRPr lang="pt-PT" sz="1400" b="1" kern="1200" dirty="0">
                        <a:solidFill>
                          <a:schemeClr val="bg1"/>
                        </a:solidFill>
                        <a:latin typeface="+mn-lt"/>
                        <a:ea typeface="+mn-ea"/>
                        <a:cs typeface="+mn-cs"/>
                      </a:endParaRPr>
                    </a:p>
                  </a:txBody>
                  <a:tcPr anchor="ctr"/>
                </a:tc>
                <a:tc hMerge="1">
                  <a:txBody>
                    <a:bodyPr/>
                    <a:lstStyle/>
                    <a:p>
                      <a:endParaRPr lang="pt-PT" sz="1400" dirty="0"/>
                    </a:p>
                  </a:txBody>
                  <a:tcPr/>
                </a:tc>
              </a:tr>
              <a:tr h="370840">
                <a:tc>
                  <a:txBody>
                    <a:bodyPr/>
                    <a:lstStyle/>
                    <a:p>
                      <a:r>
                        <a:rPr lang="pt-PT" sz="1400" b="0" dirty="0" err="1" smtClean="0">
                          <a:solidFill>
                            <a:schemeClr val="bg1"/>
                          </a:solidFill>
                        </a:rPr>
                        <a:t>Small</a:t>
                      </a:r>
                      <a:r>
                        <a:rPr lang="pt-PT" sz="1400" b="0" dirty="0" smtClean="0">
                          <a:solidFill>
                            <a:schemeClr val="bg1"/>
                          </a:solidFill>
                        </a:rPr>
                        <a:t> </a:t>
                      </a:r>
                      <a:r>
                        <a:rPr lang="pt-PT" sz="1400" b="0" dirty="0" err="1" smtClean="0">
                          <a:solidFill>
                            <a:schemeClr val="bg1"/>
                          </a:solidFill>
                        </a:rPr>
                        <a:t>price</a:t>
                      </a:r>
                      <a:r>
                        <a:rPr lang="pt-PT" sz="1400" b="0" dirty="0" smtClean="0">
                          <a:solidFill>
                            <a:schemeClr val="bg1"/>
                          </a:solidFill>
                        </a:rPr>
                        <a:t> step (1%)</a:t>
                      </a:r>
                      <a:endParaRPr lang="pt-PT" sz="1400" b="0" dirty="0">
                        <a:solidFill>
                          <a:schemeClr val="bg1"/>
                        </a:solidFill>
                      </a:endParaRPr>
                    </a:p>
                  </a:txBody>
                  <a:tcPr anchor="ctr">
                    <a:solidFill>
                      <a:schemeClr val="bg1">
                        <a:lumMod val="20000"/>
                        <a:lumOff val="80000"/>
                      </a:schemeClr>
                    </a:solidFill>
                  </a:tcPr>
                </a:tc>
                <a:tc>
                  <a:txBody>
                    <a:bodyPr/>
                    <a:lstStyle/>
                    <a:p>
                      <a:pPr marL="0" algn="ctr" defTabSz="914400" rtl="0" eaLnBrk="1" latinLnBrk="0" hangingPunct="1"/>
                      <a:r>
                        <a:rPr lang="pt-PT" sz="1400" kern="1200" dirty="0" smtClean="0">
                          <a:solidFill>
                            <a:schemeClr val="bg1"/>
                          </a:solidFill>
                          <a:latin typeface="+mn-lt"/>
                          <a:ea typeface="+mn-ea"/>
                          <a:cs typeface="+mn-cs"/>
                        </a:rPr>
                        <a:t>3.509</a:t>
                      </a:r>
                      <a:endParaRPr lang="pt-PT" sz="1400" kern="1200" dirty="0">
                        <a:solidFill>
                          <a:schemeClr val="bg1"/>
                        </a:solidFill>
                        <a:latin typeface="+mn-lt"/>
                        <a:ea typeface="+mn-ea"/>
                        <a:cs typeface="+mn-cs"/>
                      </a:endParaRPr>
                    </a:p>
                  </a:txBody>
                  <a:tcPr anchor="ctr"/>
                </a:tc>
                <a:tc>
                  <a:txBody>
                    <a:bodyPr/>
                    <a:lstStyle/>
                    <a:p>
                      <a:pPr marL="0" algn="ctr" defTabSz="914400" rtl="0" eaLnBrk="1" latinLnBrk="0" hangingPunct="1"/>
                      <a:r>
                        <a:rPr lang="pt-PT" sz="1400" kern="1200" dirty="0" smtClean="0">
                          <a:solidFill>
                            <a:schemeClr val="bg1"/>
                          </a:solidFill>
                          <a:latin typeface="+mn-lt"/>
                          <a:ea typeface="+mn-ea"/>
                          <a:cs typeface="+mn-cs"/>
                        </a:rPr>
                        <a:t>5.792</a:t>
                      </a:r>
                      <a:endParaRPr lang="pt-PT" sz="1400" kern="1200" dirty="0">
                        <a:solidFill>
                          <a:schemeClr val="bg1"/>
                        </a:solidFill>
                        <a:latin typeface="+mn-lt"/>
                        <a:ea typeface="+mn-ea"/>
                        <a:cs typeface="+mn-cs"/>
                      </a:endParaRPr>
                    </a:p>
                  </a:txBody>
                  <a:tcPr anchor="ctr"/>
                </a:tc>
                <a:tc>
                  <a:txBody>
                    <a:bodyPr/>
                    <a:lstStyle/>
                    <a:p>
                      <a:pPr marL="0" algn="ctr" defTabSz="914400" rtl="0" eaLnBrk="1" latinLnBrk="0" hangingPunct="1"/>
                      <a:r>
                        <a:rPr lang="pt-PT" sz="1400" kern="1200" dirty="0" smtClean="0">
                          <a:solidFill>
                            <a:schemeClr val="bg1"/>
                          </a:solidFill>
                          <a:latin typeface="+mn-lt"/>
                          <a:ea typeface="+mn-ea"/>
                          <a:cs typeface="+mn-cs"/>
                        </a:rPr>
                        <a:t>3.132</a:t>
                      </a:r>
                      <a:endParaRPr lang="pt-PT" sz="1400" kern="1200" dirty="0">
                        <a:solidFill>
                          <a:schemeClr val="bg1"/>
                        </a:solidFill>
                        <a:latin typeface="+mn-lt"/>
                        <a:ea typeface="+mn-ea"/>
                        <a:cs typeface="+mn-cs"/>
                      </a:endParaRPr>
                    </a:p>
                  </a:txBody>
                  <a:tcPr anchor="ctr"/>
                </a:tc>
                <a:tc>
                  <a:txBody>
                    <a:bodyPr/>
                    <a:lstStyle/>
                    <a:p>
                      <a:pPr marL="0" algn="ctr" defTabSz="914400" rtl="0" eaLnBrk="1" latinLnBrk="0" hangingPunct="1"/>
                      <a:r>
                        <a:rPr lang="pt-PT" sz="1400" kern="1200" dirty="0" smtClean="0">
                          <a:solidFill>
                            <a:schemeClr val="bg1"/>
                          </a:solidFill>
                          <a:latin typeface="+mn-lt"/>
                          <a:ea typeface="+mn-ea"/>
                          <a:cs typeface="+mn-cs"/>
                        </a:rPr>
                        <a:t>0.000</a:t>
                      </a:r>
                      <a:endParaRPr lang="pt-PT" sz="1400" kern="1200" dirty="0">
                        <a:solidFill>
                          <a:schemeClr val="bg1"/>
                        </a:solidFill>
                        <a:latin typeface="+mn-lt"/>
                        <a:ea typeface="+mn-ea"/>
                        <a:cs typeface="+mn-cs"/>
                      </a:endParaRPr>
                    </a:p>
                  </a:txBody>
                  <a:tcPr anchor="ctr"/>
                </a:tc>
              </a:tr>
              <a:tr h="370840">
                <a:tc>
                  <a:txBody>
                    <a:bodyPr/>
                    <a:lstStyle/>
                    <a:p>
                      <a:endParaRPr lang="pt-PT" sz="1400" b="0" dirty="0">
                        <a:solidFill>
                          <a:schemeClr val="bg1"/>
                        </a:solidFill>
                      </a:endParaRPr>
                    </a:p>
                  </a:txBody>
                  <a:tcPr anchor="ctr">
                    <a:solidFill>
                      <a:schemeClr val="tx1">
                        <a:lumMod val="95000"/>
                      </a:schemeClr>
                    </a:solidFill>
                  </a:tcPr>
                </a:tc>
                <a:tc gridSpan="2">
                  <a:txBody>
                    <a:bodyPr/>
                    <a:lstStyle/>
                    <a:p>
                      <a:pPr marL="0" algn="ctr" defTabSz="914400" rtl="0" eaLnBrk="1" latinLnBrk="0" hangingPunct="1"/>
                      <a:r>
                        <a:rPr lang="pt-PT" sz="1400" b="1" kern="1200" dirty="0" smtClean="0">
                          <a:solidFill>
                            <a:schemeClr val="bg1"/>
                          </a:solidFill>
                          <a:latin typeface="+mn-lt"/>
                          <a:ea typeface="+mn-ea"/>
                          <a:cs typeface="+mn-cs"/>
                        </a:rPr>
                        <a:t>9.30</a:t>
                      </a:r>
                      <a:endParaRPr lang="pt-PT" sz="1400" b="1" kern="1200" dirty="0">
                        <a:solidFill>
                          <a:schemeClr val="bg1"/>
                        </a:solidFill>
                        <a:latin typeface="+mn-lt"/>
                        <a:ea typeface="+mn-ea"/>
                        <a:cs typeface="+mn-cs"/>
                      </a:endParaRPr>
                    </a:p>
                  </a:txBody>
                  <a:tcPr anchor="ctr"/>
                </a:tc>
                <a:tc hMerge="1">
                  <a:txBody>
                    <a:bodyPr/>
                    <a:lstStyle/>
                    <a:p>
                      <a:pPr marL="0" algn="ctr" defTabSz="914400" rtl="0" eaLnBrk="1" latinLnBrk="0" hangingPunct="1"/>
                      <a:endParaRPr lang="pt-PT" sz="1400" b="1" kern="1200" dirty="0">
                        <a:solidFill>
                          <a:schemeClr val="bg1"/>
                        </a:solidFill>
                        <a:latin typeface="+mn-lt"/>
                        <a:ea typeface="+mn-ea"/>
                        <a:cs typeface="+mn-cs"/>
                      </a:endParaRPr>
                    </a:p>
                  </a:txBody>
                  <a:tcPr/>
                </a:tc>
                <a:tc gridSpan="2">
                  <a:txBody>
                    <a:bodyPr/>
                    <a:lstStyle/>
                    <a:p>
                      <a:pPr marL="0" algn="ctr" defTabSz="914400" rtl="0" eaLnBrk="1" latinLnBrk="0" hangingPunct="1"/>
                      <a:r>
                        <a:rPr lang="pt-PT" sz="1400" b="1" kern="1200" dirty="0" smtClean="0">
                          <a:solidFill>
                            <a:schemeClr val="bg1"/>
                          </a:solidFill>
                          <a:latin typeface="+mn-lt"/>
                          <a:ea typeface="+mn-ea"/>
                          <a:cs typeface="+mn-cs"/>
                        </a:rPr>
                        <a:t>3.13</a:t>
                      </a:r>
                      <a:endParaRPr lang="pt-PT" sz="1400" b="1" kern="1200" dirty="0">
                        <a:solidFill>
                          <a:schemeClr val="bg1"/>
                        </a:solidFill>
                        <a:latin typeface="+mn-lt"/>
                        <a:ea typeface="+mn-ea"/>
                        <a:cs typeface="+mn-cs"/>
                      </a:endParaRPr>
                    </a:p>
                  </a:txBody>
                  <a:tcPr anchor="ctr"/>
                </a:tc>
                <a:tc hMerge="1">
                  <a:txBody>
                    <a:bodyPr/>
                    <a:lstStyle/>
                    <a:p>
                      <a:pPr marL="0" algn="ctr" defTabSz="914400" rtl="0" eaLnBrk="1" latinLnBrk="0" hangingPunct="1"/>
                      <a:endParaRPr lang="pt-PT" sz="1400" b="1" kern="1200" dirty="0">
                        <a:solidFill>
                          <a:schemeClr val="bg1"/>
                        </a:solidFill>
                        <a:latin typeface="+mn-lt"/>
                        <a:ea typeface="+mn-ea"/>
                        <a:cs typeface="+mn-cs"/>
                      </a:endParaRPr>
                    </a:p>
                  </a:txBody>
                  <a:tcPr/>
                </a:tc>
              </a:tr>
            </a:tbl>
          </a:graphicData>
        </a:graphic>
      </p:graphicFrame>
      <p:sp>
        <p:nvSpPr>
          <p:cNvPr id="6" name="Rectangle 3"/>
          <p:cNvSpPr/>
          <p:nvPr/>
        </p:nvSpPr>
        <p:spPr>
          <a:xfrm>
            <a:off x="2987824" y="4520153"/>
            <a:ext cx="4572000" cy="276999"/>
          </a:xfrm>
          <a:prstGeom prst="rect">
            <a:avLst/>
          </a:prstGeom>
        </p:spPr>
        <p:txBody>
          <a:bodyPr>
            <a:spAutoFit/>
          </a:bodyPr>
          <a:lstStyle/>
          <a:p>
            <a:r>
              <a:rPr lang="pt-PT" sz="1200" b="0" dirty="0" err="1" smtClean="0"/>
              <a:t>All</a:t>
            </a:r>
            <a:r>
              <a:rPr lang="pt-PT" sz="1200" b="0" dirty="0" smtClean="0"/>
              <a:t> </a:t>
            </a:r>
            <a:r>
              <a:rPr lang="pt-PT" sz="1200" b="0" dirty="0" err="1" smtClean="0"/>
              <a:t>prices</a:t>
            </a:r>
            <a:r>
              <a:rPr lang="pt-PT" sz="1200" b="0" dirty="0" smtClean="0"/>
              <a:t> </a:t>
            </a:r>
            <a:r>
              <a:rPr lang="pt-PT" sz="1200" b="0" dirty="0" err="1" smtClean="0"/>
              <a:t>referred</a:t>
            </a:r>
            <a:r>
              <a:rPr lang="pt-PT" sz="1200" b="0" dirty="0" smtClean="0"/>
              <a:t> in [</a:t>
            </a:r>
            <a:r>
              <a:rPr lang="pt-PT" sz="1200" b="0" dirty="0"/>
              <a:t>c€ / </a:t>
            </a:r>
            <a:r>
              <a:rPr lang="pt-PT" sz="1200" b="0" dirty="0" err="1"/>
              <a:t>kWh</a:t>
            </a:r>
            <a:r>
              <a:rPr lang="pt-PT" sz="1200" b="0" dirty="0"/>
              <a:t> / h / y] </a:t>
            </a:r>
            <a:r>
              <a:rPr lang="pt-PT" sz="1200" b="0" dirty="0" err="1"/>
              <a:t>at</a:t>
            </a:r>
            <a:r>
              <a:rPr lang="pt-PT" sz="1200" b="0" dirty="0"/>
              <a:t> 25ºC</a:t>
            </a:r>
          </a:p>
        </p:txBody>
      </p:sp>
      <p:sp>
        <p:nvSpPr>
          <p:cNvPr id="8" name="Rectangle 3"/>
          <p:cNvSpPr>
            <a:spLocks noGrp="1" noChangeArrowheads="1"/>
          </p:cNvSpPr>
          <p:nvPr>
            <p:ph idx="1"/>
          </p:nvPr>
        </p:nvSpPr>
        <p:spPr/>
        <p:txBody>
          <a:bodyPr/>
          <a:lstStyle/>
          <a:p>
            <a:pPr marL="0" indent="0" algn="just"/>
            <a:r>
              <a:rPr lang="en-US" sz="1800" b="1" dirty="0" smtClean="0">
                <a:solidFill>
                  <a:schemeClr val="tx2"/>
                </a:solidFill>
              </a:rPr>
              <a:t>Auction Capacity Prices at VIP IBERICO</a:t>
            </a:r>
          </a:p>
          <a:p>
            <a:pPr marL="0" indent="0" algn="just"/>
            <a:endParaRPr lang="en-US" sz="1800" b="1" dirty="0">
              <a:solidFill>
                <a:schemeClr val="tx2"/>
              </a:solidFill>
            </a:endParaRPr>
          </a:p>
          <a:p>
            <a:pPr marL="0" indent="0" algn="just"/>
            <a:endParaRPr lang="en-US" sz="1800" b="1" dirty="0">
              <a:solidFill>
                <a:schemeClr val="tx2"/>
              </a:solidFill>
            </a:endParaRPr>
          </a:p>
        </p:txBody>
      </p:sp>
    </p:spTree>
    <p:extLst>
      <p:ext uri="{BB962C8B-B14F-4D97-AF65-F5344CB8AC3E}">
        <p14:creationId xmlns:p14="http://schemas.microsoft.com/office/powerpoint/2010/main" val="165927589"/>
      </p:ext>
    </p:extLst>
  </p:cSld>
  <p:clrMapOvr>
    <a:masterClrMapping/>
  </p:clrMapOvr>
  <p:transition>
    <p:cut/>
    <p:sndAc>
      <p:stSnd>
        <p:snd r:embed="rId3"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5. Price steps</a:t>
            </a:r>
            <a:endParaRPr lang="fr-FR" sz="2800" dirty="0"/>
          </a:p>
        </p:txBody>
      </p:sp>
      <p:sp>
        <p:nvSpPr>
          <p:cNvPr id="7" name="Rectangle 3"/>
          <p:cNvSpPr>
            <a:spLocks noGrp="1" noChangeArrowheads="1"/>
          </p:cNvSpPr>
          <p:nvPr>
            <p:ph idx="1"/>
          </p:nvPr>
        </p:nvSpPr>
        <p:spPr/>
        <p:txBody>
          <a:bodyPr/>
          <a:lstStyle/>
          <a:p>
            <a:pPr marL="0" indent="0" algn="just"/>
            <a:r>
              <a:rPr lang="en-US" sz="1800" b="1" dirty="0" smtClean="0">
                <a:solidFill>
                  <a:schemeClr val="tx2"/>
                </a:solidFill>
              </a:rPr>
              <a:t>Auction </a:t>
            </a:r>
            <a:r>
              <a:rPr lang="en-US" sz="1800" b="1" dirty="0">
                <a:solidFill>
                  <a:schemeClr val="tx2"/>
                </a:solidFill>
              </a:rPr>
              <a:t>C</a:t>
            </a:r>
            <a:r>
              <a:rPr lang="en-US" sz="1800" b="1" dirty="0" smtClean="0">
                <a:solidFill>
                  <a:schemeClr val="tx2"/>
                </a:solidFill>
              </a:rPr>
              <a:t>apacity Prices at VIP PIRINEOS</a:t>
            </a:r>
          </a:p>
          <a:p>
            <a:pPr marL="0" indent="0" algn="just"/>
            <a:endParaRPr lang="en-US" sz="1800" b="1" dirty="0">
              <a:solidFill>
                <a:schemeClr val="tx2"/>
              </a:solidFill>
            </a:endParaRPr>
          </a:p>
          <a:p>
            <a:pPr marL="0" indent="0" algn="just"/>
            <a:endParaRPr lang="en-US" sz="1800" b="1" dirty="0">
              <a:solidFill>
                <a:schemeClr val="tx2"/>
              </a:solidFill>
            </a:endParaRPr>
          </a:p>
        </p:txBody>
      </p:sp>
      <p:graphicFrame>
        <p:nvGraphicFramePr>
          <p:cNvPr id="5" name="Table 2"/>
          <p:cNvGraphicFramePr>
            <a:graphicFrameLocks noGrp="1"/>
          </p:cNvGraphicFramePr>
          <p:nvPr>
            <p:extLst>
              <p:ext uri="{D42A27DB-BD31-4B8C-83A1-F6EECF244321}">
                <p14:modId xmlns:p14="http://schemas.microsoft.com/office/powerpoint/2010/main" val="196401336"/>
              </p:ext>
            </p:extLst>
          </p:nvPr>
        </p:nvGraphicFramePr>
        <p:xfrm>
          <a:off x="556944" y="1663702"/>
          <a:ext cx="8191520" cy="2804160"/>
        </p:xfrm>
        <a:graphic>
          <a:graphicData uri="http://schemas.openxmlformats.org/drawingml/2006/table">
            <a:tbl>
              <a:tblPr firstRow="1" firstCol="1" bandRow="1">
                <a:tableStyleId>{F5AB1C69-6EDB-4FF4-983F-18BD219EF322}</a:tableStyleId>
              </a:tblPr>
              <a:tblGrid>
                <a:gridCol w="3230244"/>
                <a:gridCol w="1275092"/>
                <a:gridCol w="1228728"/>
                <a:gridCol w="1228728"/>
                <a:gridCol w="1228728"/>
              </a:tblGrid>
              <a:tr h="370840">
                <a:tc>
                  <a:txBody>
                    <a:bodyPr/>
                    <a:lstStyle/>
                    <a:p>
                      <a:r>
                        <a:rPr lang="pt-PT" sz="1600" b="1" dirty="0" smtClean="0">
                          <a:solidFill>
                            <a:schemeClr val="bg1"/>
                          </a:solidFill>
                        </a:rPr>
                        <a:t>Reserve </a:t>
                      </a:r>
                      <a:r>
                        <a:rPr lang="pt-PT" sz="1600" b="1" dirty="0" err="1" smtClean="0">
                          <a:solidFill>
                            <a:schemeClr val="bg1"/>
                          </a:solidFill>
                        </a:rPr>
                        <a:t>prices</a:t>
                      </a:r>
                      <a:r>
                        <a:rPr lang="pt-PT" sz="1600" b="1" dirty="0" smtClean="0">
                          <a:solidFill>
                            <a:schemeClr val="bg1"/>
                          </a:solidFill>
                        </a:rPr>
                        <a:t> </a:t>
                      </a:r>
                      <a:r>
                        <a:rPr lang="pt-PT" sz="1600" b="1" dirty="0" err="1" smtClean="0">
                          <a:solidFill>
                            <a:schemeClr val="bg1"/>
                          </a:solidFill>
                        </a:rPr>
                        <a:t>and</a:t>
                      </a:r>
                      <a:r>
                        <a:rPr lang="pt-PT" sz="1600" b="1" dirty="0" smtClean="0">
                          <a:solidFill>
                            <a:schemeClr val="bg1"/>
                          </a:solidFill>
                        </a:rPr>
                        <a:t> </a:t>
                      </a:r>
                      <a:r>
                        <a:rPr lang="pt-PT" sz="1600" b="1" dirty="0" err="1" smtClean="0">
                          <a:solidFill>
                            <a:schemeClr val="bg1"/>
                          </a:solidFill>
                        </a:rPr>
                        <a:t>auction</a:t>
                      </a:r>
                      <a:r>
                        <a:rPr lang="pt-PT" sz="1600" b="1" baseline="0" dirty="0" smtClean="0">
                          <a:solidFill>
                            <a:schemeClr val="bg1"/>
                          </a:solidFill>
                        </a:rPr>
                        <a:t> </a:t>
                      </a:r>
                      <a:r>
                        <a:rPr lang="pt-PT" sz="1600" b="1" baseline="0" dirty="0" err="1" smtClean="0">
                          <a:solidFill>
                            <a:schemeClr val="bg1"/>
                          </a:solidFill>
                        </a:rPr>
                        <a:t>price</a:t>
                      </a:r>
                      <a:r>
                        <a:rPr lang="pt-PT" sz="1600" b="1" baseline="0" dirty="0" smtClean="0">
                          <a:solidFill>
                            <a:schemeClr val="bg1"/>
                          </a:solidFill>
                        </a:rPr>
                        <a:t> steps</a:t>
                      </a:r>
                      <a:endParaRPr lang="pt-PT" sz="16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TIGF</a:t>
                      </a:r>
                    </a:p>
                    <a:p>
                      <a:pPr algn="ctr"/>
                      <a:r>
                        <a:rPr lang="pt-PT" sz="1400" b="1" dirty="0" err="1" smtClean="0">
                          <a:solidFill>
                            <a:schemeClr val="bg1"/>
                          </a:solidFill>
                        </a:rPr>
                        <a:t>Entry</a:t>
                      </a:r>
                      <a:endParaRPr lang="pt-PT" sz="14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ENAGÁS</a:t>
                      </a:r>
                    </a:p>
                    <a:p>
                      <a:pPr algn="ctr"/>
                      <a:r>
                        <a:rPr lang="pt-PT" sz="1400" b="1" dirty="0" smtClean="0">
                          <a:solidFill>
                            <a:schemeClr val="bg1"/>
                          </a:solidFill>
                        </a:rPr>
                        <a:t>Exit</a:t>
                      </a:r>
                      <a:endParaRPr lang="pt-PT" sz="14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ENAGÁS</a:t>
                      </a:r>
                    </a:p>
                    <a:p>
                      <a:pPr algn="ctr"/>
                      <a:r>
                        <a:rPr lang="pt-PT" sz="1400" b="1" dirty="0" err="1" smtClean="0">
                          <a:solidFill>
                            <a:schemeClr val="bg1"/>
                          </a:solidFill>
                        </a:rPr>
                        <a:t>Entry</a:t>
                      </a:r>
                      <a:endParaRPr lang="pt-PT" sz="1400" b="1" dirty="0">
                        <a:solidFill>
                          <a:schemeClr val="bg1"/>
                        </a:solidFill>
                      </a:endParaRPr>
                    </a:p>
                  </a:txBody>
                  <a:tcPr anchor="ctr">
                    <a:solidFill>
                      <a:schemeClr val="bg1">
                        <a:lumMod val="40000"/>
                        <a:lumOff val="60000"/>
                      </a:schemeClr>
                    </a:solidFill>
                  </a:tcPr>
                </a:tc>
                <a:tc>
                  <a:txBody>
                    <a:bodyPr/>
                    <a:lstStyle/>
                    <a:p>
                      <a:pPr algn="ctr"/>
                      <a:r>
                        <a:rPr lang="pt-PT" sz="1400" b="1" dirty="0" smtClean="0">
                          <a:solidFill>
                            <a:schemeClr val="bg1"/>
                          </a:solidFill>
                        </a:rPr>
                        <a:t>TIGF</a:t>
                      </a:r>
                    </a:p>
                    <a:p>
                      <a:pPr algn="ctr"/>
                      <a:r>
                        <a:rPr lang="pt-PT" sz="1400" b="1" dirty="0" smtClean="0">
                          <a:solidFill>
                            <a:schemeClr val="bg1"/>
                          </a:solidFill>
                        </a:rPr>
                        <a:t>Exit</a:t>
                      </a:r>
                      <a:endParaRPr lang="pt-PT" sz="1400" b="1" dirty="0">
                        <a:solidFill>
                          <a:schemeClr val="bg1"/>
                        </a:solidFill>
                      </a:endParaRPr>
                    </a:p>
                  </a:txBody>
                  <a:tcPr anchor="ctr">
                    <a:solidFill>
                      <a:schemeClr val="bg1">
                        <a:lumMod val="40000"/>
                        <a:lumOff val="60000"/>
                      </a:schemeClr>
                    </a:solidFill>
                  </a:tcPr>
                </a:tc>
              </a:tr>
              <a:tr h="370840">
                <a:tc>
                  <a:txBody>
                    <a:bodyPr/>
                    <a:lstStyle/>
                    <a:p>
                      <a:pPr marL="0" algn="l" defTabSz="914400" rtl="0" eaLnBrk="1" latinLnBrk="0" hangingPunct="1"/>
                      <a:r>
                        <a:rPr lang="pt-PT" sz="1400" b="0" kern="1200" dirty="0" err="1" smtClean="0">
                          <a:solidFill>
                            <a:schemeClr val="bg1"/>
                          </a:solidFill>
                          <a:latin typeface="+mn-lt"/>
                          <a:ea typeface="+mn-ea"/>
                          <a:cs typeface="+mn-cs"/>
                        </a:rPr>
                        <a:t>Regulated</a:t>
                      </a:r>
                      <a:r>
                        <a:rPr lang="pt-PT" sz="1400" b="0" kern="1200" dirty="0" smtClean="0">
                          <a:solidFill>
                            <a:schemeClr val="bg1"/>
                          </a:solidFill>
                          <a:latin typeface="+mn-lt"/>
                          <a:ea typeface="+mn-ea"/>
                          <a:cs typeface="+mn-cs"/>
                        </a:rPr>
                        <a:t> </a:t>
                      </a:r>
                      <a:r>
                        <a:rPr lang="pt-PT" sz="1400" b="0" kern="1200" dirty="0" err="1" smtClean="0">
                          <a:solidFill>
                            <a:schemeClr val="bg1"/>
                          </a:solidFill>
                          <a:latin typeface="+mn-lt"/>
                          <a:ea typeface="+mn-ea"/>
                          <a:cs typeface="+mn-cs"/>
                        </a:rPr>
                        <a:t>price</a:t>
                      </a:r>
                      <a:r>
                        <a:rPr lang="pt-PT" sz="1400" b="0" kern="1200" dirty="0" smtClean="0">
                          <a:solidFill>
                            <a:schemeClr val="bg1"/>
                          </a:solidFill>
                          <a:latin typeface="+mn-lt"/>
                          <a:ea typeface="+mn-ea"/>
                          <a:cs typeface="+mn-cs"/>
                        </a:rPr>
                        <a:t> </a:t>
                      </a:r>
                      <a:r>
                        <a:rPr lang="pt-PT" sz="1400" b="0" kern="1200" dirty="0" err="1" smtClean="0">
                          <a:solidFill>
                            <a:schemeClr val="bg1"/>
                          </a:solidFill>
                          <a:latin typeface="+mn-lt"/>
                          <a:ea typeface="+mn-ea"/>
                          <a:cs typeface="+mn-cs"/>
                        </a:rPr>
                        <a:t>of</a:t>
                      </a:r>
                      <a:r>
                        <a:rPr lang="pt-PT" sz="1400" b="0" kern="1200" dirty="0" smtClean="0">
                          <a:solidFill>
                            <a:schemeClr val="bg1"/>
                          </a:solidFill>
                          <a:latin typeface="+mn-lt"/>
                          <a:ea typeface="+mn-ea"/>
                          <a:cs typeface="+mn-cs"/>
                        </a:rPr>
                        <a:t> </a:t>
                      </a:r>
                      <a:r>
                        <a:rPr lang="pt-PT" sz="1400" b="0" kern="1200" dirty="0" err="1" smtClean="0">
                          <a:solidFill>
                            <a:schemeClr val="bg1"/>
                          </a:solidFill>
                          <a:latin typeface="+mn-lt"/>
                          <a:ea typeface="+mn-ea"/>
                          <a:cs typeface="+mn-cs"/>
                        </a:rPr>
                        <a:t>tariff</a:t>
                      </a:r>
                      <a:endParaRPr lang="pt-PT" sz="1400" b="0" kern="1200" dirty="0">
                        <a:solidFill>
                          <a:schemeClr val="bg1"/>
                        </a:solidFill>
                        <a:latin typeface="+mn-lt"/>
                        <a:ea typeface="+mn-ea"/>
                        <a:cs typeface="+mn-cs"/>
                      </a:endParaRPr>
                    </a:p>
                  </a:txBody>
                  <a:tcPr anchor="ctr">
                    <a:solidFill>
                      <a:schemeClr val="bg1">
                        <a:lumMod val="20000"/>
                        <a:lumOff val="80000"/>
                      </a:schemeClr>
                    </a:solidFill>
                  </a:tcPr>
                </a:tc>
                <a:tc>
                  <a:txBody>
                    <a:bodyPr/>
                    <a:lstStyle/>
                    <a:p>
                      <a:pPr algn="ctr"/>
                      <a:r>
                        <a:rPr lang="pt-PT" sz="1400" dirty="0" smtClean="0">
                          <a:solidFill>
                            <a:schemeClr val="bg1"/>
                          </a:solidFill>
                        </a:rPr>
                        <a:t>273.397</a:t>
                      </a:r>
                      <a:endParaRPr lang="pt-PT" sz="1400" dirty="0">
                        <a:solidFill>
                          <a:schemeClr val="bg1"/>
                        </a:solidFill>
                      </a:endParaRPr>
                    </a:p>
                  </a:txBody>
                  <a:tcPr anchor="ctr"/>
                </a:tc>
                <a:tc>
                  <a:txBody>
                    <a:bodyPr/>
                    <a:lstStyle/>
                    <a:p>
                      <a:pPr algn="ctr"/>
                      <a:r>
                        <a:rPr lang="pt-PT" sz="1400" dirty="0" smtClean="0">
                          <a:solidFill>
                            <a:schemeClr val="bg1"/>
                          </a:solidFill>
                        </a:rPr>
                        <a:t>579.227</a:t>
                      </a:r>
                      <a:endParaRPr lang="pt-PT" sz="1400" dirty="0">
                        <a:solidFill>
                          <a:schemeClr val="bg1"/>
                        </a:solidFill>
                      </a:endParaRPr>
                    </a:p>
                  </a:txBody>
                  <a:tcPr anchor="ctr"/>
                </a:tc>
                <a:tc>
                  <a:txBody>
                    <a:bodyPr/>
                    <a:lstStyle/>
                    <a:p>
                      <a:pPr algn="ctr"/>
                      <a:r>
                        <a:rPr lang="pt-PT" sz="1400" dirty="0" smtClean="0">
                          <a:solidFill>
                            <a:schemeClr val="bg1"/>
                          </a:solidFill>
                        </a:rPr>
                        <a:t>313.235</a:t>
                      </a:r>
                      <a:endParaRPr lang="pt-PT" sz="1400" dirty="0">
                        <a:solidFill>
                          <a:schemeClr val="bg1"/>
                        </a:solidFill>
                      </a:endParaRPr>
                    </a:p>
                  </a:txBody>
                  <a:tcPr anchor="ctr"/>
                </a:tc>
                <a:tc>
                  <a:txBody>
                    <a:bodyPr/>
                    <a:lstStyle/>
                    <a:p>
                      <a:pPr algn="ctr"/>
                      <a:r>
                        <a:rPr lang="pt-PT" sz="1400" dirty="0" smtClean="0">
                          <a:solidFill>
                            <a:schemeClr val="bg1"/>
                          </a:solidFill>
                        </a:rPr>
                        <a:t>1,065.676</a:t>
                      </a:r>
                      <a:endParaRPr lang="pt-PT" sz="1400" dirty="0">
                        <a:solidFill>
                          <a:schemeClr val="bg1"/>
                        </a:solidFill>
                      </a:endParaRPr>
                    </a:p>
                  </a:txBody>
                  <a:tcPr anchor="ctr"/>
                </a:tc>
              </a:tr>
              <a:tr h="370840">
                <a:tc>
                  <a:txBody>
                    <a:bodyPr/>
                    <a:lstStyle/>
                    <a:p>
                      <a:r>
                        <a:rPr lang="pt-PT" sz="1400" b="0" dirty="0" smtClean="0">
                          <a:solidFill>
                            <a:schemeClr val="bg1"/>
                          </a:solidFill>
                        </a:rPr>
                        <a:t>Reserve </a:t>
                      </a:r>
                      <a:r>
                        <a:rPr lang="pt-PT" sz="1400" b="0" dirty="0" err="1" smtClean="0">
                          <a:solidFill>
                            <a:schemeClr val="bg1"/>
                          </a:solidFill>
                        </a:rPr>
                        <a:t>price</a:t>
                      </a:r>
                      <a:r>
                        <a:rPr lang="pt-PT" sz="1400" b="0" dirty="0" smtClean="0">
                          <a:solidFill>
                            <a:schemeClr val="bg1"/>
                          </a:solidFill>
                        </a:rPr>
                        <a:t> for </a:t>
                      </a:r>
                      <a:r>
                        <a:rPr lang="pt-PT" sz="1400" b="0" dirty="0" err="1" smtClean="0">
                          <a:solidFill>
                            <a:schemeClr val="bg1"/>
                          </a:solidFill>
                        </a:rPr>
                        <a:t>the</a:t>
                      </a:r>
                      <a:r>
                        <a:rPr lang="pt-PT" sz="1400" b="0" dirty="0" smtClean="0">
                          <a:solidFill>
                            <a:schemeClr val="bg1"/>
                          </a:solidFill>
                        </a:rPr>
                        <a:t> </a:t>
                      </a:r>
                      <a:r>
                        <a:rPr lang="pt-PT" sz="1400" b="0" dirty="0" err="1" smtClean="0">
                          <a:solidFill>
                            <a:schemeClr val="bg1"/>
                          </a:solidFill>
                        </a:rPr>
                        <a:t>bundled</a:t>
                      </a:r>
                      <a:r>
                        <a:rPr lang="pt-PT" sz="1400" b="0" dirty="0" smtClean="0">
                          <a:solidFill>
                            <a:schemeClr val="bg1"/>
                          </a:solidFill>
                        </a:rPr>
                        <a:t> </a:t>
                      </a:r>
                      <a:r>
                        <a:rPr lang="pt-PT" sz="1400" b="0" dirty="0" err="1" smtClean="0">
                          <a:solidFill>
                            <a:schemeClr val="bg1"/>
                          </a:solidFill>
                        </a:rPr>
                        <a:t>product</a:t>
                      </a:r>
                      <a:endParaRPr lang="pt-PT" sz="1400" b="0" dirty="0">
                        <a:solidFill>
                          <a:schemeClr val="bg1"/>
                        </a:solidFill>
                      </a:endParaRPr>
                    </a:p>
                  </a:txBody>
                  <a:tcPr anchor="ctr">
                    <a:solidFill>
                      <a:schemeClr val="tx1">
                        <a:lumMod val="95000"/>
                      </a:schemeClr>
                    </a:solidFill>
                  </a:tcPr>
                </a:tc>
                <a:tc gridSpan="2">
                  <a:txBody>
                    <a:bodyPr/>
                    <a:lstStyle/>
                    <a:p>
                      <a:pPr algn="ctr"/>
                      <a:r>
                        <a:rPr lang="pt-PT" sz="1400" b="1" dirty="0" smtClean="0">
                          <a:solidFill>
                            <a:schemeClr val="bg1"/>
                          </a:solidFill>
                        </a:rPr>
                        <a:t>852.62</a:t>
                      </a:r>
                      <a:endParaRPr lang="pt-PT" sz="1400" b="1" dirty="0">
                        <a:solidFill>
                          <a:schemeClr val="bg1"/>
                        </a:solidFill>
                      </a:endParaRPr>
                    </a:p>
                  </a:txBody>
                  <a:tcPr anchor="ctr"/>
                </a:tc>
                <a:tc hMerge="1">
                  <a:txBody>
                    <a:bodyPr/>
                    <a:lstStyle/>
                    <a:p>
                      <a:endParaRPr lang="pt-PT"/>
                    </a:p>
                  </a:txBody>
                  <a:tcPr/>
                </a:tc>
                <a:tc gridSpan="2">
                  <a:txBody>
                    <a:bodyPr/>
                    <a:lstStyle/>
                    <a:p>
                      <a:pPr algn="ctr"/>
                      <a:r>
                        <a:rPr lang="pt-PT" sz="1400" b="1" dirty="0" smtClean="0">
                          <a:solidFill>
                            <a:schemeClr val="bg1"/>
                          </a:solidFill>
                        </a:rPr>
                        <a:t>1,378.91</a:t>
                      </a:r>
                      <a:endParaRPr lang="pt-PT" sz="1400" b="1" dirty="0">
                        <a:solidFill>
                          <a:schemeClr val="bg1"/>
                        </a:solidFill>
                      </a:endParaRPr>
                    </a:p>
                  </a:txBody>
                  <a:tcPr anchor="ctr"/>
                </a:tc>
                <a:tc hMerge="1">
                  <a:txBody>
                    <a:bodyPr/>
                    <a:lstStyle/>
                    <a:p>
                      <a:endParaRPr lang="pt-PT" dirty="0"/>
                    </a:p>
                  </a:txBody>
                  <a:tcPr/>
                </a:tc>
              </a:tr>
              <a:tr h="370840">
                <a:tc>
                  <a:txBody>
                    <a:bodyPr/>
                    <a:lstStyle/>
                    <a:p>
                      <a:r>
                        <a:rPr lang="pt-PT" sz="1400" b="0" dirty="0" err="1" smtClean="0">
                          <a:solidFill>
                            <a:schemeClr val="bg1"/>
                          </a:solidFill>
                        </a:rPr>
                        <a:t>Large</a:t>
                      </a:r>
                      <a:r>
                        <a:rPr lang="pt-PT" sz="1400" b="0" dirty="0" smtClean="0">
                          <a:solidFill>
                            <a:schemeClr val="bg1"/>
                          </a:solidFill>
                        </a:rPr>
                        <a:t> </a:t>
                      </a:r>
                      <a:r>
                        <a:rPr lang="pt-PT" sz="1400" b="0" dirty="0" err="1" smtClean="0">
                          <a:solidFill>
                            <a:schemeClr val="bg1"/>
                          </a:solidFill>
                        </a:rPr>
                        <a:t>price</a:t>
                      </a:r>
                      <a:r>
                        <a:rPr lang="pt-PT" sz="1400" b="0" baseline="0" dirty="0" smtClean="0">
                          <a:solidFill>
                            <a:schemeClr val="bg1"/>
                          </a:solidFill>
                        </a:rPr>
                        <a:t> step (5%)</a:t>
                      </a:r>
                      <a:endParaRPr lang="pt-PT" sz="1400" b="0" dirty="0">
                        <a:solidFill>
                          <a:schemeClr val="bg1"/>
                        </a:solidFill>
                      </a:endParaRPr>
                    </a:p>
                  </a:txBody>
                  <a:tcPr anchor="ctr">
                    <a:solidFill>
                      <a:schemeClr val="bg1">
                        <a:lumMod val="20000"/>
                        <a:lumOff val="80000"/>
                      </a:schemeClr>
                    </a:solidFill>
                  </a:tcPr>
                </a:tc>
                <a:tc>
                  <a:txBody>
                    <a:bodyPr/>
                    <a:lstStyle/>
                    <a:p>
                      <a:pPr algn="ctr"/>
                      <a:r>
                        <a:rPr lang="pt-PT" sz="1400" kern="1200" dirty="0" smtClean="0">
                          <a:solidFill>
                            <a:schemeClr val="bg1"/>
                          </a:solidFill>
                          <a:latin typeface="+mn-lt"/>
                          <a:ea typeface="+mn-ea"/>
                          <a:cs typeface="+mn-cs"/>
                        </a:rPr>
                        <a:t>13.670</a:t>
                      </a:r>
                      <a:endParaRPr lang="pt-PT" sz="1400" kern="1200" dirty="0">
                        <a:solidFill>
                          <a:schemeClr val="bg1"/>
                        </a:solidFill>
                        <a:latin typeface="+mn-lt"/>
                        <a:ea typeface="+mn-ea"/>
                        <a:cs typeface="+mn-cs"/>
                      </a:endParaRPr>
                    </a:p>
                  </a:txBody>
                  <a:tcPr anchor="ctr"/>
                </a:tc>
                <a:tc>
                  <a:txBody>
                    <a:bodyPr/>
                    <a:lstStyle/>
                    <a:p>
                      <a:pPr algn="ctr"/>
                      <a:r>
                        <a:rPr lang="pt-PT" sz="1400" kern="1200" dirty="0" smtClean="0">
                          <a:solidFill>
                            <a:schemeClr val="bg1"/>
                          </a:solidFill>
                          <a:latin typeface="+mn-lt"/>
                          <a:ea typeface="+mn-ea"/>
                          <a:cs typeface="+mn-cs"/>
                        </a:rPr>
                        <a:t>28.960</a:t>
                      </a:r>
                      <a:endParaRPr lang="pt-PT" sz="1400" kern="1200" dirty="0">
                        <a:solidFill>
                          <a:schemeClr val="bg1"/>
                        </a:solidFill>
                        <a:latin typeface="+mn-lt"/>
                        <a:ea typeface="+mn-ea"/>
                        <a:cs typeface="+mn-cs"/>
                      </a:endParaRPr>
                    </a:p>
                  </a:txBody>
                  <a:tcPr anchor="ctr"/>
                </a:tc>
                <a:tc>
                  <a:txBody>
                    <a:bodyPr/>
                    <a:lstStyle/>
                    <a:p>
                      <a:pPr algn="ctr"/>
                      <a:r>
                        <a:rPr lang="pt-PT" sz="1400" kern="1200" dirty="0" smtClean="0">
                          <a:solidFill>
                            <a:schemeClr val="bg1"/>
                          </a:solidFill>
                          <a:latin typeface="+mn-lt"/>
                          <a:ea typeface="+mn-ea"/>
                          <a:cs typeface="+mn-cs"/>
                        </a:rPr>
                        <a:t>15.660</a:t>
                      </a:r>
                      <a:endParaRPr lang="pt-PT" sz="1400" kern="1200" dirty="0">
                        <a:solidFill>
                          <a:schemeClr val="bg1"/>
                        </a:solidFill>
                        <a:latin typeface="+mn-lt"/>
                        <a:ea typeface="+mn-ea"/>
                        <a:cs typeface="+mn-cs"/>
                      </a:endParaRPr>
                    </a:p>
                  </a:txBody>
                  <a:tcPr anchor="ctr"/>
                </a:tc>
                <a:tc>
                  <a:txBody>
                    <a:bodyPr/>
                    <a:lstStyle/>
                    <a:p>
                      <a:pPr algn="ctr"/>
                      <a:r>
                        <a:rPr lang="pt-PT" sz="1400" kern="1200" dirty="0" smtClean="0">
                          <a:solidFill>
                            <a:schemeClr val="bg1"/>
                          </a:solidFill>
                          <a:latin typeface="+mn-lt"/>
                          <a:ea typeface="+mn-ea"/>
                          <a:cs typeface="+mn-cs"/>
                        </a:rPr>
                        <a:t>53.285</a:t>
                      </a:r>
                      <a:endParaRPr lang="pt-PT" sz="1400" kern="1200" dirty="0">
                        <a:solidFill>
                          <a:schemeClr val="bg1"/>
                        </a:solidFill>
                        <a:latin typeface="+mn-lt"/>
                        <a:ea typeface="+mn-ea"/>
                        <a:cs typeface="+mn-cs"/>
                      </a:endParaRPr>
                    </a:p>
                  </a:txBody>
                  <a:tcPr anchor="ctr"/>
                </a:tc>
              </a:tr>
              <a:tr h="370840">
                <a:tc>
                  <a:txBody>
                    <a:bodyPr/>
                    <a:lstStyle/>
                    <a:p>
                      <a:endParaRPr lang="pt-PT" sz="1400" b="0" dirty="0">
                        <a:solidFill>
                          <a:schemeClr val="bg1"/>
                        </a:solidFill>
                      </a:endParaRPr>
                    </a:p>
                  </a:txBody>
                  <a:tcPr anchor="ctr">
                    <a:solidFill>
                      <a:schemeClr val="tx1">
                        <a:lumMod val="95000"/>
                      </a:schemeClr>
                    </a:solidFill>
                  </a:tcPr>
                </a:tc>
                <a:tc gridSpan="2">
                  <a:txBody>
                    <a:bodyPr/>
                    <a:lstStyle/>
                    <a:p>
                      <a:pPr algn="ctr"/>
                      <a:r>
                        <a:rPr lang="pt-PT" sz="1400" b="1" kern="1200" dirty="0" smtClean="0">
                          <a:solidFill>
                            <a:schemeClr val="bg1"/>
                          </a:solidFill>
                          <a:latin typeface="+mn-lt"/>
                          <a:ea typeface="+mn-ea"/>
                          <a:cs typeface="+mn-cs"/>
                        </a:rPr>
                        <a:t>42.63</a:t>
                      </a:r>
                      <a:endParaRPr lang="pt-PT" sz="1400" b="1" kern="1200" dirty="0">
                        <a:solidFill>
                          <a:schemeClr val="bg1"/>
                        </a:solidFill>
                        <a:latin typeface="+mn-lt"/>
                        <a:ea typeface="+mn-ea"/>
                        <a:cs typeface="+mn-cs"/>
                      </a:endParaRPr>
                    </a:p>
                  </a:txBody>
                  <a:tcPr anchor="ctr"/>
                </a:tc>
                <a:tc hMerge="1">
                  <a:txBody>
                    <a:bodyPr/>
                    <a:lstStyle/>
                    <a:p>
                      <a:endParaRPr lang="pt-PT" dirty="0"/>
                    </a:p>
                  </a:txBody>
                  <a:tcPr/>
                </a:tc>
                <a:tc gridSpan="2">
                  <a:txBody>
                    <a:bodyPr/>
                    <a:lstStyle/>
                    <a:p>
                      <a:pPr algn="ctr"/>
                      <a:r>
                        <a:rPr lang="pt-PT" sz="1400" b="1" kern="1200" dirty="0" smtClean="0">
                          <a:solidFill>
                            <a:schemeClr val="bg1"/>
                          </a:solidFill>
                          <a:latin typeface="+mn-lt"/>
                          <a:ea typeface="+mn-ea"/>
                          <a:cs typeface="+mn-cs"/>
                        </a:rPr>
                        <a:t>68.95</a:t>
                      </a:r>
                      <a:endParaRPr lang="pt-PT" sz="1400" b="1" kern="1200" dirty="0">
                        <a:solidFill>
                          <a:schemeClr val="bg1"/>
                        </a:solidFill>
                        <a:latin typeface="+mn-lt"/>
                        <a:ea typeface="+mn-ea"/>
                        <a:cs typeface="+mn-cs"/>
                      </a:endParaRPr>
                    </a:p>
                  </a:txBody>
                  <a:tcPr anchor="ctr"/>
                </a:tc>
                <a:tc hMerge="1">
                  <a:txBody>
                    <a:bodyPr/>
                    <a:lstStyle/>
                    <a:p>
                      <a:endParaRPr lang="pt-PT" sz="1400" dirty="0"/>
                    </a:p>
                  </a:txBody>
                  <a:tcPr/>
                </a:tc>
              </a:tr>
              <a:tr h="370840">
                <a:tc>
                  <a:txBody>
                    <a:bodyPr/>
                    <a:lstStyle/>
                    <a:p>
                      <a:r>
                        <a:rPr lang="pt-PT" sz="1400" b="0" dirty="0" err="1" smtClean="0">
                          <a:solidFill>
                            <a:schemeClr val="bg1"/>
                          </a:solidFill>
                        </a:rPr>
                        <a:t>Small</a:t>
                      </a:r>
                      <a:r>
                        <a:rPr lang="pt-PT" sz="1400" b="0" dirty="0" smtClean="0">
                          <a:solidFill>
                            <a:schemeClr val="bg1"/>
                          </a:solidFill>
                        </a:rPr>
                        <a:t> </a:t>
                      </a:r>
                      <a:r>
                        <a:rPr lang="pt-PT" sz="1400" b="0" dirty="0" err="1" smtClean="0">
                          <a:solidFill>
                            <a:schemeClr val="bg1"/>
                          </a:solidFill>
                        </a:rPr>
                        <a:t>price</a:t>
                      </a:r>
                      <a:r>
                        <a:rPr lang="pt-PT" sz="1400" b="0" dirty="0" smtClean="0">
                          <a:solidFill>
                            <a:schemeClr val="bg1"/>
                          </a:solidFill>
                        </a:rPr>
                        <a:t> step (1%)</a:t>
                      </a:r>
                      <a:endParaRPr lang="pt-PT" sz="1400" b="0" dirty="0">
                        <a:solidFill>
                          <a:schemeClr val="bg1"/>
                        </a:solidFill>
                      </a:endParaRPr>
                    </a:p>
                  </a:txBody>
                  <a:tcPr anchor="ctr">
                    <a:solidFill>
                      <a:schemeClr val="bg1">
                        <a:lumMod val="20000"/>
                        <a:lumOff val="80000"/>
                      </a:schemeClr>
                    </a:solidFill>
                  </a:tcPr>
                </a:tc>
                <a:tc>
                  <a:txBody>
                    <a:bodyPr/>
                    <a:lstStyle/>
                    <a:p>
                      <a:pPr marL="0" algn="ctr" defTabSz="914400" rtl="0" eaLnBrk="1" latinLnBrk="0" hangingPunct="1"/>
                      <a:r>
                        <a:rPr lang="pt-PT" sz="1400" kern="1200" dirty="0" smtClean="0">
                          <a:solidFill>
                            <a:schemeClr val="bg1"/>
                          </a:solidFill>
                          <a:latin typeface="+mn-lt"/>
                          <a:ea typeface="+mn-ea"/>
                          <a:cs typeface="+mn-cs"/>
                        </a:rPr>
                        <a:t>2.734</a:t>
                      </a:r>
                      <a:endParaRPr lang="pt-PT" sz="1400" kern="1200" dirty="0">
                        <a:solidFill>
                          <a:schemeClr val="bg1"/>
                        </a:solidFill>
                        <a:latin typeface="+mn-lt"/>
                        <a:ea typeface="+mn-ea"/>
                        <a:cs typeface="+mn-cs"/>
                      </a:endParaRPr>
                    </a:p>
                  </a:txBody>
                  <a:tcPr anchor="ctr"/>
                </a:tc>
                <a:tc>
                  <a:txBody>
                    <a:bodyPr/>
                    <a:lstStyle/>
                    <a:p>
                      <a:pPr marL="0" algn="ctr" defTabSz="914400" rtl="0" eaLnBrk="1" latinLnBrk="0" hangingPunct="1"/>
                      <a:r>
                        <a:rPr lang="pt-PT" sz="1400" kern="1200" dirty="0" smtClean="0">
                          <a:solidFill>
                            <a:schemeClr val="bg1"/>
                          </a:solidFill>
                          <a:latin typeface="+mn-lt"/>
                          <a:ea typeface="+mn-ea"/>
                          <a:cs typeface="+mn-cs"/>
                        </a:rPr>
                        <a:t>5.792</a:t>
                      </a:r>
                      <a:endParaRPr lang="pt-PT" sz="1400" kern="1200" dirty="0">
                        <a:solidFill>
                          <a:schemeClr val="bg1"/>
                        </a:solidFill>
                        <a:latin typeface="+mn-lt"/>
                        <a:ea typeface="+mn-ea"/>
                        <a:cs typeface="+mn-cs"/>
                      </a:endParaRPr>
                    </a:p>
                  </a:txBody>
                  <a:tcPr anchor="ctr"/>
                </a:tc>
                <a:tc>
                  <a:txBody>
                    <a:bodyPr/>
                    <a:lstStyle/>
                    <a:p>
                      <a:pPr marL="0" algn="ctr" defTabSz="914400" rtl="0" eaLnBrk="1" latinLnBrk="0" hangingPunct="1"/>
                      <a:r>
                        <a:rPr lang="pt-PT" sz="1400" kern="1200" dirty="0" smtClean="0">
                          <a:solidFill>
                            <a:schemeClr val="bg1"/>
                          </a:solidFill>
                          <a:latin typeface="+mn-lt"/>
                          <a:ea typeface="+mn-ea"/>
                          <a:cs typeface="+mn-cs"/>
                        </a:rPr>
                        <a:t>3.132</a:t>
                      </a:r>
                      <a:endParaRPr lang="pt-PT" sz="1400" kern="1200" dirty="0">
                        <a:solidFill>
                          <a:schemeClr val="bg1"/>
                        </a:solidFill>
                        <a:latin typeface="+mn-lt"/>
                        <a:ea typeface="+mn-ea"/>
                        <a:cs typeface="+mn-cs"/>
                      </a:endParaRPr>
                    </a:p>
                  </a:txBody>
                  <a:tcPr anchor="ctr"/>
                </a:tc>
                <a:tc>
                  <a:txBody>
                    <a:bodyPr/>
                    <a:lstStyle/>
                    <a:p>
                      <a:pPr marL="0" algn="ctr" defTabSz="914400" rtl="0" eaLnBrk="1" latinLnBrk="0" hangingPunct="1"/>
                      <a:r>
                        <a:rPr lang="pt-PT" sz="1400" kern="1200" dirty="0" smtClean="0">
                          <a:solidFill>
                            <a:schemeClr val="bg1"/>
                          </a:solidFill>
                          <a:latin typeface="+mn-lt"/>
                          <a:ea typeface="+mn-ea"/>
                          <a:cs typeface="+mn-cs"/>
                        </a:rPr>
                        <a:t>10.657</a:t>
                      </a:r>
                      <a:endParaRPr lang="pt-PT" sz="1400" kern="1200" dirty="0">
                        <a:solidFill>
                          <a:schemeClr val="bg1"/>
                        </a:solidFill>
                        <a:latin typeface="+mn-lt"/>
                        <a:ea typeface="+mn-ea"/>
                        <a:cs typeface="+mn-cs"/>
                      </a:endParaRPr>
                    </a:p>
                  </a:txBody>
                  <a:tcPr anchor="ctr"/>
                </a:tc>
              </a:tr>
              <a:tr h="370840">
                <a:tc>
                  <a:txBody>
                    <a:bodyPr/>
                    <a:lstStyle/>
                    <a:p>
                      <a:endParaRPr lang="pt-PT" sz="1400" b="0" dirty="0">
                        <a:solidFill>
                          <a:schemeClr val="bg1"/>
                        </a:solidFill>
                      </a:endParaRPr>
                    </a:p>
                  </a:txBody>
                  <a:tcPr anchor="ctr">
                    <a:solidFill>
                      <a:schemeClr val="tx1">
                        <a:lumMod val="95000"/>
                      </a:schemeClr>
                    </a:solidFill>
                  </a:tcPr>
                </a:tc>
                <a:tc gridSpan="2">
                  <a:txBody>
                    <a:bodyPr/>
                    <a:lstStyle/>
                    <a:p>
                      <a:pPr marL="0" algn="ctr" defTabSz="914400" rtl="0" eaLnBrk="1" latinLnBrk="0" hangingPunct="1"/>
                      <a:r>
                        <a:rPr lang="pt-PT" sz="1400" b="1" kern="1200" dirty="0" smtClean="0">
                          <a:solidFill>
                            <a:schemeClr val="bg1"/>
                          </a:solidFill>
                          <a:latin typeface="+mn-lt"/>
                          <a:ea typeface="+mn-ea"/>
                          <a:cs typeface="+mn-cs"/>
                        </a:rPr>
                        <a:t>8.53</a:t>
                      </a:r>
                      <a:endParaRPr lang="pt-PT" sz="1400" b="1" kern="1200" dirty="0">
                        <a:solidFill>
                          <a:schemeClr val="bg1"/>
                        </a:solidFill>
                        <a:latin typeface="+mn-lt"/>
                        <a:ea typeface="+mn-ea"/>
                        <a:cs typeface="+mn-cs"/>
                      </a:endParaRPr>
                    </a:p>
                  </a:txBody>
                  <a:tcPr anchor="ctr"/>
                </a:tc>
                <a:tc hMerge="1">
                  <a:txBody>
                    <a:bodyPr/>
                    <a:lstStyle/>
                    <a:p>
                      <a:pPr marL="0" algn="ctr" defTabSz="914400" rtl="0" eaLnBrk="1" latinLnBrk="0" hangingPunct="1"/>
                      <a:endParaRPr lang="pt-PT" sz="1400" b="1" kern="1200" dirty="0">
                        <a:solidFill>
                          <a:schemeClr val="bg1"/>
                        </a:solidFill>
                        <a:latin typeface="+mn-lt"/>
                        <a:ea typeface="+mn-ea"/>
                        <a:cs typeface="+mn-cs"/>
                      </a:endParaRPr>
                    </a:p>
                  </a:txBody>
                  <a:tcPr/>
                </a:tc>
                <a:tc gridSpan="2">
                  <a:txBody>
                    <a:bodyPr/>
                    <a:lstStyle/>
                    <a:p>
                      <a:pPr marL="0" algn="ctr" defTabSz="914400" rtl="0" eaLnBrk="1" latinLnBrk="0" hangingPunct="1"/>
                      <a:r>
                        <a:rPr lang="pt-PT" sz="1400" b="1" kern="1200" dirty="0" smtClean="0">
                          <a:solidFill>
                            <a:schemeClr val="bg1"/>
                          </a:solidFill>
                          <a:latin typeface="+mn-lt"/>
                          <a:ea typeface="+mn-ea"/>
                          <a:cs typeface="+mn-cs"/>
                        </a:rPr>
                        <a:t>13.79</a:t>
                      </a:r>
                      <a:endParaRPr lang="pt-PT" sz="1400" b="1" kern="1200" dirty="0">
                        <a:solidFill>
                          <a:schemeClr val="bg1"/>
                        </a:solidFill>
                        <a:latin typeface="+mn-lt"/>
                        <a:ea typeface="+mn-ea"/>
                        <a:cs typeface="+mn-cs"/>
                      </a:endParaRPr>
                    </a:p>
                  </a:txBody>
                  <a:tcPr anchor="ctr"/>
                </a:tc>
                <a:tc hMerge="1">
                  <a:txBody>
                    <a:bodyPr/>
                    <a:lstStyle/>
                    <a:p>
                      <a:pPr marL="0" algn="ctr" defTabSz="914400" rtl="0" eaLnBrk="1" latinLnBrk="0" hangingPunct="1"/>
                      <a:endParaRPr lang="pt-PT" sz="1400" b="1" kern="1200" dirty="0">
                        <a:solidFill>
                          <a:schemeClr val="bg1"/>
                        </a:solidFill>
                        <a:latin typeface="+mn-lt"/>
                        <a:ea typeface="+mn-ea"/>
                        <a:cs typeface="+mn-cs"/>
                      </a:endParaRPr>
                    </a:p>
                  </a:txBody>
                  <a:tcPr/>
                </a:tc>
              </a:tr>
            </a:tbl>
          </a:graphicData>
        </a:graphic>
      </p:graphicFrame>
      <p:sp>
        <p:nvSpPr>
          <p:cNvPr id="6" name="Rectangle 3"/>
          <p:cNvSpPr/>
          <p:nvPr/>
        </p:nvSpPr>
        <p:spPr>
          <a:xfrm>
            <a:off x="2987824" y="4520153"/>
            <a:ext cx="4572000" cy="276999"/>
          </a:xfrm>
          <a:prstGeom prst="rect">
            <a:avLst/>
          </a:prstGeom>
        </p:spPr>
        <p:txBody>
          <a:bodyPr>
            <a:spAutoFit/>
          </a:bodyPr>
          <a:lstStyle/>
          <a:p>
            <a:r>
              <a:rPr lang="pt-PT" sz="1200" b="0" dirty="0" err="1" smtClean="0"/>
              <a:t>All</a:t>
            </a:r>
            <a:r>
              <a:rPr lang="pt-PT" sz="1200" b="0" dirty="0" smtClean="0"/>
              <a:t> </a:t>
            </a:r>
            <a:r>
              <a:rPr lang="pt-PT" sz="1200" b="0" dirty="0" err="1" smtClean="0"/>
              <a:t>prices</a:t>
            </a:r>
            <a:r>
              <a:rPr lang="pt-PT" sz="1200" b="0" dirty="0" smtClean="0"/>
              <a:t> </a:t>
            </a:r>
            <a:r>
              <a:rPr lang="pt-PT" sz="1200" b="0" dirty="0" err="1" smtClean="0"/>
              <a:t>referred</a:t>
            </a:r>
            <a:r>
              <a:rPr lang="pt-PT" sz="1200" b="0" dirty="0" smtClean="0"/>
              <a:t> in [</a:t>
            </a:r>
            <a:r>
              <a:rPr lang="pt-PT" sz="1200" b="0" dirty="0"/>
              <a:t>c€ / </a:t>
            </a:r>
            <a:r>
              <a:rPr lang="pt-PT" sz="1200" b="0" dirty="0" err="1"/>
              <a:t>kWh</a:t>
            </a:r>
            <a:r>
              <a:rPr lang="pt-PT" sz="1200" b="0" dirty="0"/>
              <a:t> / h / y] </a:t>
            </a:r>
            <a:r>
              <a:rPr lang="pt-PT" sz="1200" b="0" dirty="0" err="1"/>
              <a:t>at</a:t>
            </a:r>
            <a:r>
              <a:rPr lang="pt-PT" sz="1200" b="0" dirty="0"/>
              <a:t> 25ºC</a:t>
            </a:r>
          </a:p>
        </p:txBody>
      </p:sp>
    </p:spTree>
    <p:extLst>
      <p:ext uri="{BB962C8B-B14F-4D97-AF65-F5344CB8AC3E}">
        <p14:creationId xmlns:p14="http://schemas.microsoft.com/office/powerpoint/2010/main" val="26568973"/>
      </p:ext>
    </p:extLst>
  </p:cSld>
  <p:clrMapOvr>
    <a:masterClrMapping/>
  </p:clrMapOvr>
  <p:transition>
    <p:cut/>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pPr marL="285750" indent="-285750" algn="just">
              <a:spcBef>
                <a:spcPts val="600"/>
              </a:spcBef>
              <a:spcAft>
                <a:spcPts val="600"/>
              </a:spcAft>
              <a:buFont typeface="Arial" panose="020B0604020202020204" pitchFamily="34" charset="0"/>
              <a:buChar char="•"/>
            </a:pPr>
            <a:r>
              <a:rPr lang="fr-FR" sz="1800" dirty="0" smtClean="0"/>
              <a:t>As per Art. 2 of CAM NC, CRE has decided to cap the bids of shippers by 1/5th of the total available capacity as from the 2</a:t>
            </a:r>
            <a:r>
              <a:rPr lang="fr-FR" sz="1800" baseline="30000" dirty="0" smtClean="0"/>
              <a:t>nd</a:t>
            </a:r>
            <a:r>
              <a:rPr lang="fr-FR" sz="1800" dirty="0" smtClean="0"/>
              <a:t> round of the ascending auctions (CRE decision the 17th October 2013 relating to North-South capacity allocations from 1st April 2014).</a:t>
            </a:r>
          </a:p>
          <a:p>
            <a:pPr marL="285750" indent="-285750" algn="just">
              <a:spcBef>
                <a:spcPts val="600"/>
              </a:spcBef>
              <a:spcAft>
                <a:spcPts val="600"/>
              </a:spcAft>
              <a:buFont typeface="Arial" panose="020B0604020202020204" pitchFamily="34" charset="0"/>
              <a:buChar char="•"/>
            </a:pPr>
            <a:r>
              <a:rPr lang="fr-FR" sz="1800" dirty="0" smtClean="0"/>
              <a:t>40 GWh/d (firm capacity) and 23 GWh/d (interruptible capacity) have been set aside for gas-intensive consumers (Open subscription period with prorata allocation made on 29 &amp; 30th January 2013).</a:t>
            </a:r>
            <a:endParaRPr lang="en-US" sz="1800" dirty="0" smtClean="0"/>
          </a:p>
          <a:p>
            <a:pPr marL="285750" indent="-285750" algn="just">
              <a:spcBef>
                <a:spcPts val="600"/>
              </a:spcBef>
              <a:spcAft>
                <a:spcPts val="600"/>
              </a:spcAft>
              <a:buFont typeface="Arial" panose="020B0604020202020204" pitchFamily="34" charset="0"/>
              <a:buChar char="•"/>
            </a:pPr>
            <a:r>
              <a:rPr lang="en-US" sz="1800" dirty="0" smtClean="0"/>
              <a:t>North-South capacities to be auctioned on 3</a:t>
            </a:r>
            <a:r>
              <a:rPr lang="en-US" sz="1800" baseline="30000" dirty="0" smtClean="0"/>
              <a:t>rd</a:t>
            </a:r>
            <a:r>
              <a:rPr lang="en-US" sz="1800" dirty="0" smtClean="0"/>
              <a:t> March: 100% of the available capacity from 01/10/2014 to 30/09/2015 (gas year 2014/15), 50% for the gas year 2015/16, 25% for the gas year 2016/17 and 25% for the gas year 2017/18.</a:t>
            </a:r>
            <a:endParaRPr lang="en-US" sz="1800" dirty="0"/>
          </a:p>
        </p:txBody>
      </p:sp>
      <p:sp>
        <p:nvSpPr>
          <p:cNvPr id="5" name="Rectangle 2"/>
          <p:cNvSpPr txBox="1">
            <a:spLocks noChangeArrowheads="1"/>
          </p:cNvSpPr>
          <p:nvPr/>
        </p:nvSpPr>
        <p:spPr bwMode="auto">
          <a:xfrm>
            <a:off x="600075" y="450379"/>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6</a:t>
            </a:r>
            <a:r>
              <a:rPr lang="en-GB" sz="2800" dirty="0" smtClean="0"/>
              <a:t>. Capacity to be offered on GRTgaz North-South link</a:t>
            </a:r>
            <a:endParaRPr lang="fr-FR" sz="2800" dirty="0"/>
          </a:p>
        </p:txBody>
      </p:sp>
    </p:spTree>
    <p:extLst>
      <p:ext uri="{BB962C8B-B14F-4D97-AF65-F5344CB8AC3E}">
        <p14:creationId xmlns:p14="http://schemas.microsoft.com/office/powerpoint/2010/main" val="2873371558"/>
      </p:ext>
    </p:extLst>
  </p:cSld>
  <p:clrMapOvr>
    <a:masterClrMapping/>
  </p:clrMapOvr>
  <p:transition>
    <p:cut/>
    <p:sndAc>
      <p:stSnd>
        <p:snd r:embed="rId3"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r>
              <a:rPr lang="en-GB" sz="1800" dirty="0"/>
              <a:t>All auctions will be carried out at </a:t>
            </a:r>
            <a:r>
              <a:rPr lang="en-GB" sz="1800" dirty="0" err="1"/>
              <a:t>Prisma</a:t>
            </a:r>
            <a:r>
              <a:rPr lang="en-GB" sz="1800" dirty="0"/>
              <a:t> booking platform:</a:t>
            </a:r>
            <a:endParaRPr lang="es-ES" sz="1800" dirty="0"/>
          </a:p>
          <a:p>
            <a:r>
              <a:rPr lang="en-GB" sz="1800" u="sng" dirty="0">
                <a:hlinkClick r:id="rId4"/>
              </a:rPr>
              <a:t>https://primary.prisma-capacity.eu/</a:t>
            </a:r>
            <a:endParaRPr lang="es-ES" sz="1800" dirty="0"/>
          </a:p>
          <a:p>
            <a:pPr marL="0" indent="0" algn="just">
              <a:spcBef>
                <a:spcPts val="300"/>
              </a:spcBef>
              <a:spcAft>
                <a:spcPts val="600"/>
              </a:spcAft>
              <a:buSzPct val="100000"/>
              <a:defRPr/>
            </a:pPr>
            <a:endParaRPr lang="en-US" sz="1800" dirty="0"/>
          </a:p>
          <a:p>
            <a:pPr marL="444500" lvl="1" indent="-254000" algn="just">
              <a:spcBef>
                <a:spcPts val="300"/>
              </a:spcBef>
              <a:spcAft>
                <a:spcPts val="600"/>
              </a:spcAft>
              <a:buSzPct val="100000"/>
              <a:buNone/>
              <a:defRPr/>
            </a:pPr>
            <a:endParaRPr lang="es-ES_tradnl" sz="1800" b="1" dirty="0" smtClean="0"/>
          </a:p>
          <a:p>
            <a:pPr marL="444500" lvl="1" indent="-254000" algn="just">
              <a:spcBef>
                <a:spcPts val="300"/>
              </a:spcBef>
              <a:spcAft>
                <a:spcPts val="600"/>
              </a:spcAft>
              <a:buSzPct val="100000"/>
              <a:buNone/>
              <a:defRPr/>
            </a:pPr>
            <a:r>
              <a:rPr lang="es-ES_tradnl" sz="1800" b="1" dirty="0" smtClean="0"/>
              <a:t>	</a:t>
            </a:r>
            <a:endParaRPr lang="es-ES_tradnl" sz="1400" dirty="0" smtClean="0"/>
          </a:p>
        </p:txBody>
      </p:sp>
      <p:pic>
        <p:nvPicPr>
          <p:cNvPr id="4098" name="Picture 2" descr="PRISMA primar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2132856"/>
            <a:ext cx="2571750" cy="704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7</a:t>
            </a:r>
            <a:r>
              <a:rPr lang="en-GB" sz="2800" dirty="0" smtClean="0"/>
              <a:t>. Booking platform</a:t>
            </a:r>
            <a:endParaRPr lang="fr-FR" sz="2800" dirty="0"/>
          </a:p>
        </p:txBody>
      </p:sp>
    </p:spTree>
    <p:extLst>
      <p:ext uri="{BB962C8B-B14F-4D97-AF65-F5344CB8AC3E}">
        <p14:creationId xmlns:p14="http://schemas.microsoft.com/office/powerpoint/2010/main" val="1852188945"/>
      </p:ext>
    </p:extLst>
  </p:cSld>
  <p:clrMapOvr>
    <a:masterClrMapping/>
  </p:clrMapOvr>
  <p:transition>
    <p:cut/>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smtClean="0"/>
              <a:t>II.1. </a:t>
            </a:r>
            <a:r>
              <a:rPr lang="en-US" sz="3200" dirty="0" smtClean="0"/>
              <a:t>2014 </a:t>
            </a:r>
            <a:r>
              <a:rPr lang="en-US" sz="3200" dirty="0"/>
              <a:t>OSP ST between France and </a:t>
            </a:r>
            <a:r>
              <a:rPr lang="en-US" sz="3200" dirty="0" smtClean="0"/>
              <a:t>Spain</a:t>
            </a:r>
            <a:endParaRPr lang="en-GB" sz="3200" dirty="0"/>
          </a:p>
        </p:txBody>
      </p:sp>
    </p:spTree>
    <p:extLst>
      <p:ext uri="{BB962C8B-B14F-4D97-AF65-F5344CB8AC3E}">
        <p14:creationId xmlns:p14="http://schemas.microsoft.com/office/powerpoint/2010/main" val="28843728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pPr marL="285750" indent="-285750" algn="just">
              <a:spcBef>
                <a:spcPts val="600"/>
              </a:spcBef>
              <a:spcAft>
                <a:spcPts val="600"/>
              </a:spcAft>
              <a:buFont typeface="Arial" panose="020B0604020202020204" pitchFamily="34" charset="0"/>
              <a:buChar char="•"/>
            </a:pPr>
            <a:r>
              <a:rPr lang="en-US" sz="1800" dirty="0"/>
              <a:t>In order to participate in an auction, </a:t>
            </a:r>
            <a:r>
              <a:rPr lang="en-US" sz="1800" dirty="0" smtClean="0"/>
              <a:t>Shippers </a:t>
            </a:r>
            <a:r>
              <a:rPr lang="en-US" sz="1800" dirty="0"/>
              <a:t>and eligible customers licensed in </a:t>
            </a:r>
            <a:r>
              <a:rPr lang="en-US" sz="1800" dirty="0" smtClean="0"/>
              <a:t>France, Portugal and </a:t>
            </a:r>
            <a:r>
              <a:rPr lang="en-US" sz="1800" dirty="0"/>
              <a:t>Spain (“Shippers”) shall be registered at </a:t>
            </a:r>
            <a:r>
              <a:rPr lang="en-US" sz="1800" dirty="0" smtClean="0">
                <a:solidFill>
                  <a:schemeClr val="tx2"/>
                </a:solidFill>
              </a:rPr>
              <a:t>PRISMA </a:t>
            </a:r>
            <a:r>
              <a:rPr lang="en-US" sz="1800" dirty="0">
                <a:solidFill>
                  <a:schemeClr val="tx2"/>
                </a:solidFill>
              </a:rPr>
              <a:t>booking platform</a:t>
            </a:r>
            <a:r>
              <a:rPr lang="en-US" sz="1800" dirty="0"/>
              <a:t>. </a:t>
            </a:r>
          </a:p>
          <a:p>
            <a:pPr marL="285750" indent="-285750" algn="just">
              <a:spcBef>
                <a:spcPts val="600"/>
              </a:spcBef>
              <a:spcAft>
                <a:spcPts val="600"/>
              </a:spcAft>
              <a:buFont typeface="Arial" panose="020B0604020202020204" pitchFamily="34" charset="0"/>
              <a:buChar char="•"/>
            </a:pPr>
            <a:r>
              <a:rPr lang="en-US" sz="1800" dirty="0" smtClean="0"/>
              <a:t>The </a:t>
            </a:r>
            <a:r>
              <a:rPr lang="en-US" sz="1800" dirty="0"/>
              <a:t>requirements for registration are established in the </a:t>
            </a:r>
            <a:r>
              <a:rPr lang="en-US" sz="1800" dirty="0">
                <a:solidFill>
                  <a:schemeClr val="tx2"/>
                </a:solidFill>
              </a:rPr>
              <a:t>PRISMA General Terms and Conditions </a:t>
            </a:r>
            <a:r>
              <a:rPr lang="en-US" sz="1800" dirty="0"/>
              <a:t>(currently under </a:t>
            </a:r>
            <a:r>
              <a:rPr lang="en-US" sz="1800" dirty="0" smtClean="0"/>
              <a:t>revision, </a:t>
            </a:r>
            <a:r>
              <a:rPr lang="en-US" sz="1800" dirty="0"/>
              <a:t>so new version of GTCs is expected as from 1st January 2014). </a:t>
            </a:r>
            <a:endParaRPr lang="en-US" sz="1800" dirty="0" smtClean="0"/>
          </a:p>
          <a:p>
            <a:pPr marL="285750" indent="-285750" algn="just">
              <a:spcBef>
                <a:spcPts val="600"/>
              </a:spcBef>
              <a:spcAft>
                <a:spcPts val="600"/>
              </a:spcAft>
              <a:buFont typeface="Arial" panose="020B0604020202020204" pitchFamily="34" charset="0"/>
              <a:buChar char="•"/>
            </a:pPr>
            <a:r>
              <a:rPr lang="en-US" sz="1800" dirty="0" smtClean="0"/>
              <a:t>In </a:t>
            </a:r>
            <a:r>
              <a:rPr lang="en-US" sz="1800" dirty="0"/>
              <a:t>order to participate in any auction Shippers must be registered on </a:t>
            </a:r>
            <a:r>
              <a:rPr lang="en-US" sz="1800" dirty="0" smtClean="0"/>
              <a:t>PRISMA with </a:t>
            </a:r>
            <a:r>
              <a:rPr lang="en-US" sz="1800" dirty="0"/>
              <a:t>each TSO since different conditions can apply. The registration process consists of two steps which are both executed on the platform:</a:t>
            </a:r>
          </a:p>
          <a:p>
            <a:pPr marL="876300" lvl="2" indent="-285750" algn="just">
              <a:spcBef>
                <a:spcPts val="600"/>
              </a:spcBef>
              <a:spcAft>
                <a:spcPts val="600"/>
              </a:spcAft>
              <a:buFont typeface="Arial" panose="020B0604020202020204" pitchFamily="34" charset="0"/>
              <a:buChar char="•"/>
            </a:pPr>
            <a:r>
              <a:rPr lang="en-US" sz="1800" dirty="0" smtClean="0"/>
              <a:t>Registration </a:t>
            </a:r>
            <a:r>
              <a:rPr lang="en-US" sz="1800" dirty="0"/>
              <a:t>to use the platform</a:t>
            </a:r>
          </a:p>
          <a:p>
            <a:pPr marL="876300" lvl="2" indent="-285750" algn="just">
              <a:spcBef>
                <a:spcPts val="600"/>
              </a:spcBef>
              <a:spcAft>
                <a:spcPts val="600"/>
              </a:spcAft>
              <a:buFont typeface="Arial" panose="020B0604020202020204" pitchFamily="34" charset="0"/>
              <a:buChar char="•"/>
            </a:pPr>
            <a:r>
              <a:rPr lang="en-US" sz="1800" dirty="0" smtClean="0"/>
              <a:t>Registration </a:t>
            </a:r>
            <a:r>
              <a:rPr lang="en-US" sz="1800" dirty="0"/>
              <a:t>to conclude bookings and to participate in auctions</a:t>
            </a:r>
          </a:p>
          <a:p>
            <a:pPr marL="285750" indent="-285750" algn="just">
              <a:spcBef>
                <a:spcPts val="600"/>
              </a:spcBef>
              <a:spcAft>
                <a:spcPts val="600"/>
              </a:spcAft>
              <a:buFont typeface="Arial" panose="020B0604020202020204" pitchFamily="34" charset="0"/>
              <a:buChar char="•"/>
            </a:pPr>
            <a:endParaRPr lang="en-US" sz="1800" dirty="0"/>
          </a:p>
        </p:txBody>
      </p:sp>
      <p:sp>
        <p:nvSpPr>
          <p:cNvPr id="6" name="Rectangle 2"/>
          <p:cNvSpPr txBox="1">
            <a:spLocks noChangeArrowheads="1"/>
          </p:cNvSpPr>
          <p:nvPr/>
        </p:nvSpPr>
        <p:spPr bwMode="auto">
          <a:xfrm>
            <a:off x="600075" y="332656"/>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8</a:t>
            </a:r>
            <a:r>
              <a:rPr lang="en-GB" sz="2800" dirty="0" smtClean="0"/>
              <a:t>. Requirements to participate</a:t>
            </a:r>
            <a:endParaRPr lang="fr-FR" sz="2800" dirty="0"/>
          </a:p>
        </p:txBody>
      </p:sp>
    </p:spTree>
    <p:extLst>
      <p:ext uri="{BB962C8B-B14F-4D97-AF65-F5344CB8AC3E}">
        <p14:creationId xmlns:p14="http://schemas.microsoft.com/office/powerpoint/2010/main" val="862758394"/>
      </p:ext>
    </p:extLst>
  </p:cSld>
  <p:clrMapOvr>
    <a:masterClrMapping/>
  </p:clrMapOvr>
  <p:transition>
    <p:cut/>
    <p:sndAc>
      <p:stSnd>
        <p:snd r:embed="rId3"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pPr marL="285750" indent="-285750" algn="just">
              <a:buFont typeface="Arial" panose="020B0604020202020204" pitchFamily="34" charset="0"/>
              <a:buChar char="•"/>
            </a:pPr>
            <a:r>
              <a:rPr lang="en-US" sz="1800" dirty="0" smtClean="0"/>
              <a:t>Shipper’s </a:t>
            </a:r>
            <a:r>
              <a:rPr lang="en-US" sz="1800" dirty="0"/>
              <a:t>registration process is detailed in the figure </a:t>
            </a:r>
            <a:r>
              <a:rPr lang="en-US" sz="1800" dirty="0" smtClean="0"/>
              <a:t>below. </a:t>
            </a:r>
            <a:r>
              <a:rPr lang="en-US" sz="1800" dirty="0"/>
              <a:t>F</a:t>
            </a:r>
            <a:r>
              <a:rPr lang="en-US" sz="1800" dirty="0" smtClean="0"/>
              <a:t>urther </a:t>
            </a:r>
            <a:r>
              <a:rPr lang="en-US" sz="1800" dirty="0"/>
              <a:t>information will be provided by </a:t>
            </a:r>
            <a:r>
              <a:rPr lang="en-US" sz="1800" dirty="0" smtClean="0"/>
              <a:t>PRISMA and TSOs.</a:t>
            </a:r>
            <a:endParaRPr lang="en-US" sz="1800" dirty="0"/>
          </a:p>
        </p:txBody>
      </p:sp>
      <p:pic>
        <p:nvPicPr>
          <p:cNvPr id="4" name="3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510" y="1916832"/>
            <a:ext cx="6581606" cy="3672408"/>
          </a:xfrm>
          <a:prstGeom prst="rect">
            <a:avLst/>
          </a:prstGeom>
          <a:noFill/>
          <a:ln>
            <a:noFill/>
          </a:ln>
        </p:spPr>
      </p:pic>
      <p:sp>
        <p:nvSpPr>
          <p:cNvPr id="6"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8</a:t>
            </a:r>
            <a:r>
              <a:rPr lang="en-GB" sz="2800" dirty="0" smtClean="0"/>
              <a:t>. Requirements to participate</a:t>
            </a:r>
            <a:endParaRPr lang="fr-FR" sz="2800" dirty="0"/>
          </a:p>
        </p:txBody>
      </p:sp>
    </p:spTree>
    <p:extLst>
      <p:ext uri="{BB962C8B-B14F-4D97-AF65-F5344CB8AC3E}">
        <p14:creationId xmlns:p14="http://schemas.microsoft.com/office/powerpoint/2010/main" val="3244818147"/>
      </p:ext>
    </p:extLst>
  </p:cSld>
  <p:clrMapOvr>
    <a:masterClrMapping/>
  </p:clrMapOvr>
  <p:transition>
    <p:cut/>
    <p:sndAc>
      <p:stSnd>
        <p:snd r:embed="rId3"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9</a:t>
            </a:r>
            <a:r>
              <a:rPr lang="en-GB" sz="2800" dirty="0" smtClean="0"/>
              <a:t>. Requirements on the French side</a:t>
            </a:r>
            <a:endParaRPr lang="fr-FR" sz="2800" dirty="0"/>
          </a:p>
        </p:txBody>
      </p:sp>
      <p:sp>
        <p:nvSpPr>
          <p:cNvPr id="3" name="2 Rectángulo"/>
          <p:cNvSpPr/>
          <p:nvPr/>
        </p:nvSpPr>
        <p:spPr>
          <a:xfrm>
            <a:off x="611559" y="973172"/>
            <a:ext cx="8329999" cy="4832092"/>
          </a:xfrm>
          <a:prstGeom prst="rect">
            <a:avLst/>
          </a:prstGeom>
        </p:spPr>
        <p:txBody>
          <a:bodyPr wrap="square">
            <a:spAutoFit/>
          </a:bodyPr>
          <a:lstStyle/>
          <a:p>
            <a:pPr marL="285750" indent="-285750" algn="just">
              <a:spcBef>
                <a:spcPts val="600"/>
              </a:spcBef>
              <a:spcAft>
                <a:spcPts val="600"/>
              </a:spcAft>
              <a:buClr>
                <a:schemeClr val="tx2"/>
              </a:buClr>
              <a:buFont typeface="Arial" panose="020B0604020202020204" pitchFamily="34" charset="0"/>
              <a:buChar char="•"/>
            </a:pPr>
            <a:r>
              <a:rPr lang="en-GB" sz="1800" b="0" dirty="0"/>
              <a:t>In order to be able to participate in auctions </a:t>
            </a:r>
            <a:r>
              <a:rPr lang="en-GB" sz="1800" b="0" dirty="0">
                <a:solidFill>
                  <a:schemeClr val="tx2"/>
                </a:solidFill>
              </a:rPr>
              <a:t>Shippers must be registered as licensed Shippers in the French system</a:t>
            </a:r>
            <a:r>
              <a:rPr lang="en-GB" sz="1800" b="0" dirty="0"/>
              <a:t>. The requirements and procedure to get the license are detailed by the DGEC at the following link:</a:t>
            </a:r>
            <a:endParaRPr lang="es-ES" sz="1800" b="0" dirty="0"/>
          </a:p>
          <a:p>
            <a:pPr algn="just">
              <a:spcBef>
                <a:spcPts val="600"/>
              </a:spcBef>
              <a:spcAft>
                <a:spcPts val="600"/>
              </a:spcAft>
              <a:buClr>
                <a:schemeClr val="tx2"/>
              </a:buClr>
            </a:pPr>
            <a:r>
              <a:rPr lang="en-US" sz="1600" b="0" u="sng" dirty="0">
                <a:hlinkClick r:id="rId4"/>
              </a:rPr>
              <a:t>http://www.developpement-durable.gouv.fr/Liste-des-fournisseurs-autorises.html</a:t>
            </a:r>
            <a:r>
              <a:rPr lang="es-ES" sz="1600" b="0" dirty="0"/>
              <a:t> </a:t>
            </a:r>
          </a:p>
          <a:p>
            <a:pPr marL="285750" indent="-285750" algn="just">
              <a:spcBef>
                <a:spcPts val="600"/>
              </a:spcBef>
              <a:spcAft>
                <a:spcPts val="600"/>
              </a:spcAft>
              <a:buClr>
                <a:schemeClr val="tx2"/>
              </a:buClr>
              <a:buFont typeface="Arial" panose="020B0604020202020204" pitchFamily="34" charset="0"/>
              <a:buChar char="•"/>
            </a:pPr>
            <a:r>
              <a:rPr lang="en-GB" sz="1800" b="0" dirty="0"/>
              <a:t>Then, Shippers will have to sign the </a:t>
            </a:r>
            <a:r>
              <a:rPr lang="en-GB" sz="1800" b="0" dirty="0">
                <a:solidFill>
                  <a:schemeClr val="tx2"/>
                </a:solidFill>
              </a:rPr>
              <a:t>Transport Contract with TIGF in advance</a:t>
            </a:r>
            <a:r>
              <a:rPr lang="en-GB" sz="1800" b="0" dirty="0"/>
              <a:t> in order to participate to the auctions. </a:t>
            </a:r>
            <a:endParaRPr lang="es-ES" sz="1800" b="0" dirty="0"/>
          </a:p>
          <a:p>
            <a:pPr marL="285750" indent="-285750" algn="just">
              <a:spcBef>
                <a:spcPts val="600"/>
              </a:spcBef>
              <a:spcAft>
                <a:spcPts val="600"/>
              </a:spcAft>
              <a:buClr>
                <a:schemeClr val="tx2"/>
              </a:buClr>
              <a:buFont typeface="Arial" panose="020B0604020202020204" pitchFamily="34" charset="0"/>
              <a:buChar char="•"/>
            </a:pPr>
            <a:r>
              <a:rPr lang="en-GB" sz="1800" b="0" dirty="0"/>
              <a:t>Capacity allocated to a Shipper at PRISMA booking platform will be automatically introduced in the Transport Contract (“</a:t>
            </a:r>
            <a:r>
              <a:rPr lang="en-GB" sz="1800" b="0" i="1" dirty="0"/>
              <a:t>Bordereau de </a:t>
            </a:r>
            <a:r>
              <a:rPr lang="en-GB" sz="1800" b="0" i="1" dirty="0" err="1"/>
              <a:t>Capacités</a:t>
            </a:r>
            <a:r>
              <a:rPr lang="en-GB" sz="1800" b="0" i="1" dirty="0"/>
              <a:t>”</a:t>
            </a:r>
            <a:r>
              <a:rPr lang="en-GB" sz="1800" b="0" dirty="0"/>
              <a:t>), thus this allocation will be binding for shippers and it will not be necessary to sign any additional document.</a:t>
            </a:r>
            <a:endParaRPr lang="es-ES" sz="1800" b="0" dirty="0"/>
          </a:p>
          <a:p>
            <a:pPr marL="285750" indent="-285750" algn="just">
              <a:spcBef>
                <a:spcPts val="600"/>
              </a:spcBef>
              <a:spcAft>
                <a:spcPts val="600"/>
              </a:spcAft>
              <a:buClr>
                <a:schemeClr val="tx2"/>
              </a:buClr>
              <a:buFont typeface="Arial" panose="020B0604020202020204" pitchFamily="34" charset="0"/>
              <a:buChar char="•"/>
            </a:pPr>
            <a:r>
              <a:rPr lang="en-GB" sz="1800" b="0" dirty="0"/>
              <a:t>Once the shipper has been informed of the allocation of capacities, it will be informed of the financial guarantees associated to the contracted capacity he has to put in place in </a:t>
            </a:r>
            <a:r>
              <a:rPr lang="en-GB" sz="1800" b="0" dirty="0" smtClean="0"/>
              <a:t>favour </a:t>
            </a:r>
            <a:r>
              <a:rPr lang="en-GB" sz="1800" b="0" dirty="0"/>
              <a:t>of TIGF. These financial guarantees are detailed in Article 8 Guarantee of Transport Contract General Terms available on TIGF web site</a:t>
            </a:r>
            <a:r>
              <a:rPr lang="en-GB" sz="1800" b="0" dirty="0" smtClean="0"/>
              <a:t>.</a:t>
            </a:r>
            <a:endParaRPr lang="es-ES" sz="1800" b="0" dirty="0"/>
          </a:p>
        </p:txBody>
      </p:sp>
    </p:spTree>
    <p:extLst>
      <p:ext uri="{BB962C8B-B14F-4D97-AF65-F5344CB8AC3E}">
        <p14:creationId xmlns:p14="http://schemas.microsoft.com/office/powerpoint/2010/main" val="2122861191"/>
      </p:ext>
    </p:extLst>
  </p:cSld>
  <p:clrMapOvr>
    <a:masterClrMapping/>
  </p:clrMapOvr>
  <p:transition>
    <p:cut/>
    <p:sndAc>
      <p:stSnd>
        <p:snd r:embed="rId3"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9</a:t>
            </a:r>
            <a:r>
              <a:rPr lang="en-GB" sz="2800" dirty="0" smtClean="0"/>
              <a:t>. Requirements on the Portuguese side </a:t>
            </a:r>
            <a:r>
              <a:rPr lang="en-GB" sz="2000" dirty="0" smtClean="0"/>
              <a:t>(1/2)</a:t>
            </a:r>
            <a:endParaRPr lang="fr-FR" sz="2800" dirty="0"/>
          </a:p>
        </p:txBody>
      </p:sp>
      <p:sp>
        <p:nvSpPr>
          <p:cNvPr id="3" name="2 Rectángulo"/>
          <p:cNvSpPr/>
          <p:nvPr/>
        </p:nvSpPr>
        <p:spPr>
          <a:xfrm>
            <a:off x="611560" y="836712"/>
            <a:ext cx="8280920" cy="4524315"/>
          </a:xfrm>
          <a:prstGeom prst="rect">
            <a:avLst/>
          </a:prstGeom>
        </p:spPr>
        <p:txBody>
          <a:bodyPr wrap="square">
            <a:spAutoFit/>
          </a:bodyPr>
          <a:lstStyle/>
          <a:p>
            <a:pPr marL="285750" indent="-285750" algn="just">
              <a:spcBef>
                <a:spcPts val="600"/>
              </a:spcBef>
              <a:spcAft>
                <a:spcPts val="600"/>
              </a:spcAft>
              <a:buClr>
                <a:schemeClr val="tx2"/>
              </a:buClr>
              <a:buFont typeface="Arial" panose="020B0604020202020204" pitchFamily="34" charset="0"/>
              <a:buChar char="•"/>
            </a:pPr>
            <a:r>
              <a:rPr lang="en-GB" sz="1800" b="0" dirty="0"/>
              <a:t>In order to be able to participate in auctions </a:t>
            </a:r>
            <a:r>
              <a:rPr lang="en-GB" sz="1800" b="0" dirty="0">
                <a:solidFill>
                  <a:schemeClr val="tx2"/>
                </a:solidFill>
              </a:rPr>
              <a:t>Shippers must be registered as licensed shippers in the </a:t>
            </a:r>
            <a:r>
              <a:rPr lang="en-GB" sz="1800" b="0" dirty="0" smtClean="0">
                <a:solidFill>
                  <a:schemeClr val="tx2"/>
                </a:solidFill>
              </a:rPr>
              <a:t>Portugal</a:t>
            </a:r>
            <a:r>
              <a:rPr lang="en-GB" sz="1800" b="0" dirty="0" smtClean="0"/>
              <a:t>. </a:t>
            </a:r>
            <a:r>
              <a:rPr lang="en-GB" sz="1800" b="0" dirty="0"/>
              <a:t>The requirements and procedure to get the license are </a:t>
            </a:r>
            <a:r>
              <a:rPr lang="en-GB" sz="1800" b="0" dirty="0" smtClean="0"/>
              <a:t>defined by </a:t>
            </a:r>
            <a:r>
              <a:rPr lang="en-GB" sz="1800" b="0" dirty="0"/>
              <a:t>the </a:t>
            </a:r>
            <a:r>
              <a:rPr lang="en-GB" sz="1800" b="0" dirty="0" smtClean="0"/>
              <a:t>DGEG, the Governmental Office that issues the licenses </a:t>
            </a:r>
            <a:r>
              <a:rPr lang="en-GB" sz="1800" b="0" dirty="0"/>
              <a:t>at</a:t>
            </a:r>
            <a:r>
              <a:rPr lang="en-US" sz="1800" b="0" dirty="0"/>
              <a:t>:  </a:t>
            </a:r>
            <a:endParaRPr lang="es-ES" sz="1800" b="0" dirty="0"/>
          </a:p>
          <a:p>
            <a:pPr algn="just">
              <a:spcBef>
                <a:spcPts val="600"/>
              </a:spcBef>
              <a:spcAft>
                <a:spcPts val="600"/>
              </a:spcAft>
              <a:buClr>
                <a:schemeClr val="tx2"/>
              </a:buClr>
            </a:pPr>
            <a:r>
              <a:rPr lang="en-GB" sz="1600" b="0" u="sng" dirty="0"/>
              <a:t>https</a:t>
            </a:r>
            <a:r>
              <a:rPr lang="en-GB" sz="1600" b="0" u="sng" dirty="0">
                <a:hlinkClick r:id="rId4"/>
              </a:rPr>
              <a:t>://www.dgeg.pt/</a:t>
            </a:r>
            <a:endParaRPr lang="es-ES" sz="1600" b="0" dirty="0"/>
          </a:p>
          <a:p>
            <a:pPr marL="285750" indent="-285750" algn="just">
              <a:spcBef>
                <a:spcPts val="600"/>
              </a:spcBef>
              <a:spcAft>
                <a:spcPts val="600"/>
              </a:spcAft>
              <a:buClr>
                <a:schemeClr val="tx2"/>
              </a:buClr>
              <a:buFont typeface="Arial" panose="020B0604020202020204" pitchFamily="34" charset="0"/>
              <a:buChar char="•"/>
            </a:pPr>
            <a:r>
              <a:rPr lang="en-GB" sz="1800" b="0" dirty="0" smtClean="0"/>
              <a:t>Shippers </a:t>
            </a:r>
            <a:r>
              <a:rPr lang="en-GB" sz="1800" b="0" dirty="0"/>
              <a:t>must fulfil at any time all obligations arising from regulatory provisions in force regarding </a:t>
            </a:r>
            <a:r>
              <a:rPr lang="en-GB" sz="1800" b="0" dirty="0">
                <a:solidFill>
                  <a:schemeClr val="tx2"/>
                </a:solidFill>
              </a:rPr>
              <a:t>shipper’s statutes and necessary contracts with the System </a:t>
            </a:r>
            <a:r>
              <a:rPr lang="en-GB" sz="1800" b="0" dirty="0" smtClean="0">
                <a:solidFill>
                  <a:schemeClr val="tx2"/>
                </a:solidFill>
              </a:rPr>
              <a:t>Management</a:t>
            </a:r>
            <a:r>
              <a:rPr lang="en-GB" sz="1800" b="0" dirty="0" smtClean="0"/>
              <a:t>. </a:t>
            </a:r>
          </a:p>
          <a:p>
            <a:pPr marL="285750" indent="-285750" algn="just">
              <a:spcBef>
                <a:spcPts val="600"/>
              </a:spcBef>
              <a:spcAft>
                <a:spcPts val="600"/>
              </a:spcAft>
              <a:buClr>
                <a:schemeClr val="tx2"/>
              </a:buClr>
              <a:buFont typeface="Arial" panose="020B0604020202020204" pitchFamily="34" charset="0"/>
              <a:buChar char="•"/>
            </a:pPr>
            <a:r>
              <a:rPr lang="en-GB" sz="1800" b="0" dirty="0" smtClean="0"/>
              <a:t>Shippers </a:t>
            </a:r>
            <a:r>
              <a:rPr lang="en-GB" sz="1800" b="0" dirty="0"/>
              <a:t>have to have signed, at least, the </a:t>
            </a:r>
            <a:r>
              <a:rPr lang="en-GB" sz="1800" b="0" dirty="0">
                <a:solidFill>
                  <a:schemeClr val="tx2"/>
                </a:solidFill>
              </a:rPr>
              <a:t>Transport Contract with REN-</a:t>
            </a:r>
            <a:r>
              <a:rPr lang="en-GB" sz="1800" b="0" dirty="0" err="1">
                <a:solidFill>
                  <a:schemeClr val="tx2"/>
                </a:solidFill>
              </a:rPr>
              <a:t>Gasodutos</a:t>
            </a:r>
            <a:r>
              <a:rPr lang="en-GB" sz="1800" b="0" dirty="0">
                <a:solidFill>
                  <a:schemeClr val="tx2"/>
                </a:solidFill>
              </a:rPr>
              <a:t> </a:t>
            </a:r>
            <a:r>
              <a:rPr lang="en-GB" sz="1800" b="0" dirty="0"/>
              <a:t>in order to participate in the auctions </a:t>
            </a:r>
            <a:r>
              <a:rPr lang="en-GB" sz="1800" b="0" dirty="0" smtClean="0"/>
              <a:t>and </a:t>
            </a:r>
            <a:r>
              <a:rPr lang="en-GB" sz="1800" b="0" dirty="0"/>
              <a:t>to </a:t>
            </a:r>
            <a:r>
              <a:rPr lang="en-GB" sz="1800" b="0" dirty="0">
                <a:solidFill>
                  <a:schemeClr val="tx2"/>
                </a:solidFill>
              </a:rPr>
              <a:t>have a valid financial guarantee</a:t>
            </a:r>
            <a:r>
              <a:rPr lang="en-GB" sz="1800" b="0" dirty="0"/>
              <a:t>. These financial guarantees are detailed in </a:t>
            </a:r>
            <a:r>
              <a:rPr lang="en-GB" sz="1800" b="0" i="1" dirty="0"/>
              <a:t>the “</a:t>
            </a:r>
            <a:r>
              <a:rPr lang="en-GB" sz="1800" b="0" i="1" dirty="0" err="1"/>
              <a:t>Contrato</a:t>
            </a:r>
            <a:r>
              <a:rPr lang="en-GB" sz="1800" b="0" i="1" dirty="0"/>
              <a:t> de </a:t>
            </a:r>
            <a:r>
              <a:rPr lang="en-GB" sz="1800" b="0" i="1" dirty="0" err="1"/>
              <a:t>Uso</a:t>
            </a:r>
            <a:r>
              <a:rPr lang="en-GB" sz="1800" b="0" i="1" dirty="0"/>
              <a:t> da </a:t>
            </a:r>
            <a:r>
              <a:rPr lang="en-GB" sz="1800" b="0" i="1" dirty="0" err="1"/>
              <a:t>Rede</a:t>
            </a:r>
            <a:r>
              <a:rPr lang="en-GB" sz="1800" b="0" i="1" dirty="0"/>
              <a:t> </a:t>
            </a:r>
            <a:r>
              <a:rPr lang="en-GB" sz="1800" b="0" i="1" dirty="0" err="1"/>
              <a:t>Nacional</a:t>
            </a:r>
            <a:r>
              <a:rPr lang="en-GB" sz="1800" b="0" i="1" dirty="0"/>
              <a:t> de </a:t>
            </a:r>
            <a:r>
              <a:rPr lang="en-GB" sz="1800" b="0" i="1" dirty="0" err="1"/>
              <a:t>Transporte</a:t>
            </a:r>
            <a:r>
              <a:rPr lang="en-GB" sz="1800" b="0" i="1" dirty="0"/>
              <a:t> de </a:t>
            </a:r>
            <a:r>
              <a:rPr lang="en-GB" sz="1800" b="0" i="1" dirty="0" err="1"/>
              <a:t>Gás</a:t>
            </a:r>
            <a:r>
              <a:rPr lang="en-GB" sz="1800" b="0" i="1" dirty="0"/>
              <a:t> Natural”</a:t>
            </a:r>
            <a:r>
              <a:rPr lang="en-GB" sz="1800" b="0" dirty="0"/>
              <a:t>, which general terms and conditions are available at REN’s </a:t>
            </a:r>
            <a:r>
              <a:rPr lang="en-GB" sz="1800" b="0" dirty="0" smtClean="0"/>
              <a:t>Third Party Access Platform (ATR), </a:t>
            </a:r>
            <a:r>
              <a:rPr lang="en-GB" sz="1800" b="0" dirty="0"/>
              <a:t>at</a:t>
            </a:r>
            <a:r>
              <a:rPr lang="en-US" sz="1800" b="0" dirty="0"/>
              <a:t>: </a:t>
            </a:r>
            <a:endParaRPr lang="es-ES" sz="1800" b="0" dirty="0"/>
          </a:p>
          <a:p>
            <a:pPr algn="just">
              <a:spcBef>
                <a:spcPts val="600"/>
              </a:spcBef>
              <a:spcAft>
                <a:spcPts val="600"/>
              </a:spcAft>
              <a:buClr>
                <a:schemeClr val="tx2"/>
              </a:buClr>
            </a:pPr>
            <a:r>
              <a:rPr lang="en-GB" sz="1600" b="0" u="sng" dirty="0">
                <a:hlinkClick r:id="rId5"/>
              </a:rPr>
              <a:t>https://</a:t>
            </a:r>
            <a:r>
              <a:rPr lang="en-GB" sz="1600" b="0" u="sng" dirty="0" smtClean="0">
                <a:hlinkClick r:id="rId5"/>
              </a:rPr>
              <a:t>www.ign.ren.pt</a:t>
            </a:r>
            <a:endParaRPr lang="es-ES" sz="1600" b="0" dirty="0"/>
          </a:p>
        </p:txBody>
      </p:sp>
    </p:spTree>
    <p:extLst>
      <p:ext uri="{BB962C8B-B14F-4D97-AF65-F5344CB8AC3E}">
        <p14:creationId xmlns:p14="http://schemas.microsoft.com/office/powerpoint/2010/main" val="1321406832"/>
      </p:ext>
    </p:extLst>
  </p:cSld>
  <p:clrMapOvr>
    <a:masterClrMapping/>
  </p:clrMapOvr>
  <p:transition>
    <p:cut/>
    <p:sndAc>
      <p:stSnd>
        <p:snd r:embed="rId3"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9</a:t>
            </a:r>
            <a:r>
              <a:rPr lang="en-GB" sz="2800" dirty="0" smtClean="0"/>
              <a:t>. Requirements on the Portuguese side </a:t>
            </a:r>
            <a:r>
              <a:rPr lang="en-GB" sz="2000" dirty="0" smtClean="0"/>
              <a:t>(2/2)</a:t>
            </a:r>
            <a:endParaRPr lang="fr-FR" sz="2000" dirty="0"/>
          </a:p>
        </p:txBody>
      </p:sp>
      <p:sp>
        <p:nvSpPr>
          <p:cNvPr id="3" name="2 Rectángulo"/>
          <p:cNvSpPr/>
          <p:nvPr/>
        </p:nvSpPr>
        <p:spPr>
          <a:xfrm>
            <a:off x="611560" y="836712"/>
            <a:ext cx="8280920" cy="2185214"/>
          </a:xfrm>
          <a:prstGeom prst="rect">
            <a:avLst/>
          </a:prstGeom>
        </p:spPr>
        <p:txBody>
          <a:bodyPr wrap="square">
            <a:spAutoFit/>
          </a:bodyPr>
          <a:lstStyle/>
          <a:p>
            <a:pPr marL="285750" indent="-285750" algn="just">
              <a:spcBef>
                <a:spcPts val="600"/>
              </a:spcBef>
              <a:spcAft>
                <a:spcPts val="600"/>
              </a:spcAft>
              <a:buClr>
                <a:schemeClr val="tx2"/>
              </a:buClr>
              <a:buFont typeface="Arial" panose="020B0604020202020204" pitchFamily="34" charset="0"/>
              <a:buChar char="•"/>
            </a:pPr>
            <a:r>
              <a:rPr lang="en-GB" sz="1800" b="0" dirty="0" smtClean="0"/>
              <a:t>Capacity </a:t>
            </a:r>
            <a:r>
              <a:rPr lang="en-GB" sz="1800" b="0" dirty="0"/>
              <a:t>allocated to a Shipper at PRISMA booking platform </a:t>
            </a:r>
            <a:r>
              <a:rPr lang="en-GB" sz="1800" b="0" dirty="0">
                <a:solidFill>
                  <a:schemeClr val="tx2"/>
                </a:solidFill>
              </a:rPr>
              <a:t>will be automatically introduced in REN’s </a:t>
            </a:r>
            <a:r>
              <a:rPr lang="en-GB" sz="1800" b="0" dirty="0" smtClean="0">
                <a:solidFill>
                  <a:schemeClr val="tx2"/>
                </a:solidFill>
              </a:rPr>
              <a:t>TPA </a:t>
            </a:r>
            <a:r>
              <a:rPr lang="en-GB" sz="1800" b="0" dirty="0">
                <a:solidFill>
                  <a:schemeClr val="tx2"/>
                </a:solidFill>
              </a:rPr>
              <a:t>p</a:t>
            </a:r>
            <a:r>
              <a:rPr lang="en-GB" sz="1800" b="0" dirty="0" smtClean="0">
                <a:solidFill>
                  <a:schemeClr val="tx2"/>
                </a:solidFill>
              </a:rPr>
              <a:t>latform </a:t>
            </a:r>
            <a:r>
              <a:rPr lang="en-GB" sz="1800" b="0" dirty="0">
                <a:solidFill>
                  <a:schemeClr val="tx2"/>
                </a:solidFill>
              </a:rPr>
              <a:t>(ATR)</a:t>
            </a:r>
            <a:r>
              <a:rPr lang="en-GB" sz="1800" b="0" dirty="0"/>
              <a:t>, thus this allocation will be binding for shippers and it will not be necessary to sign any additional document.</a:t>
            </a:r>
            <a:endParaRPr lang="es-ES" sz="1800" b="0" dirty="0"/>
          </a:p>
          <a:p>
            <a:pPr marL="285750" indent="-285750" algn="just">
              <a:spcBef>
                <a:spcPts val="600"/>
              </a:spcBef>
              <a:spcAft>
                <a:spcPts val="600"/>
              </a:spcAft>
              <a:buClr>
                <a:schemeClr val="tx2"/>
              </a:buClr>
              <a:buFont typeface="Arial" panose="020B0604020202020204" pitchFamily="34" charset="0"/>
              <a:buChar char="•"/>
            </a:pPr>
            <a:r>
              <a:rPr lang="en-GB" sz="1800" b="0" dirty="0"/>
              <a:t>Once the shipper has been informed of the allocation of capacities, it will also be informed of the </a:t>
            </a:r>
            <a:r>
              <a:rPr lang="en-GB" sz="1800" b="0" dirty="0">
                <a:solidFill>
                  <a:schemeClr val="tx2"/>
                </a:solidFill>
              </a:rPr>
              <a:t>eventual need to reinforce the financial guarantees </a:t>
            </a:r>
            <a:r>
              <a:rPr lang="en-GB" sz="1800" b="0" dirty="0"/>
              <a:t>associated with the Transport Contract signed with </a:t>
            </a:r>
            <a:r>
              <a:rPr lang="en-GB" sz="1800" b="0" dirty="0" smtClean="0"/>
              <a:t>REN.</a:t>
            </a:r>
            <a:endParaRPr lang="es-ES" sz="1800" b="0" dirty="0"/>
          </a:p>
        </p:txBody>
      </p:sp>
    </p:spTree>
    <p:extLst>
      <p:ext uri="{BB962C8B-B14F-4D97-AF65-F5344CB8AC3E}">
        <p14:creationId xmlns:p14="http://schemas.microsoft.com/office/powerpoint/2010/main" val="772861391"/>
      </p:ext>
    </p:extLst>
  </p:cSld>
  <p:clrMapOvr>
    <a:masterClrMapping/>
  </p:clrMapOvr>
  <p:transition>
    <p:cut/>
    <p:sndAc>
      <p:stSnd>
        <p:snd r:embed="rId3"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9</a:t>
            </a:r>
            <a:r>
              <a:rPr lang="en-GB" sz="2800" dirty="0" smtClean="0"/>
              <a:t>. Requirements on the Spanish side </a:t>
            </a:r>
            <a:r>
              <a:rPr lang="en-GB" sz="2000" dirty="0" smtClean="0"/>
              <a:t>(1/2)</a:t>
            </a:r>
            <a:endParaRPr lang="fr-FR" sz="2800" dirty="0"/>
          </a:p>
        </p:txBody>
      </p:sp>
      <p:sp>
        <p:nvSpPr>
          <p:cNvPr id="4" name="Rectangle 3"/>
          <p:cNvSpPr>
            <a:spLocks noGrp="1" noChangeArrowheads="1"/>
          </p:cNvSpPr>
          <p:nvPr>
            <p:ph idx="1"/>
          </p:nvPr>
        </p:nvSpPr>
        <p:spPr/>
        <p:txBody>
          <a:bodyPr/>
          <a:lstStyle/>
          <a:p>
            <a:pPr marL="342900" indent="-342900" algn="just">
              <a:spcBef>
                <a:spcPts val="600"/>
              </a:spcBef>
              <a:spcAft>
                <a:spcPts val="600"/>
              </a:spcAft>
              <a:buFont typeface="+mj-lt"/>
              <a:buAutoNum type="arabicPeriod"/>
            </a:pPr>
            <a:r>
              <a:rPr lang="en-US" sz="1800" dirty="0"/>
              <a:t>In order to be able to participate in </a:t>
            </a:r>
            <a:r>
              <a:rPr lang="en-US" sz="1800" dirty="0" smtClean="0"/>
              <a:t>auctions </a:t>
            </a:r>
            <a:r>
              <a:rPr lang="en-US" sz="1800" dirty="0">
                <a:solidFill>
                  <a:schemeClr val="tx2"/>
                </a:solidFill>
              </a:rPr>
              <a:t>Shippers must be registered </a:t>
            </a:r>
            <a:r>
              <a:rPr lang="en-US" sz="1800" dirty="0" smtClean="0">
                <a:solidFill>
                  <a:schemeClr val="tx2"/>
                </a:solidFill>
              </a:rPr>
              <a:t>as </a:t>
            </a:r>
            <a:r>
              <a:rPr lang="en-US" sz="1800" dirty="0">
                <a:solidFill>
                  <a:schemeClr val="tx2"/>
                </a:solidFill>
              </a:rPr>
              <a:t>licensed Shippers in the Spanish system</a:t>
            </a:r>
            <a:r>
              <a:rPr lang="en-US" sz="1800" dirty="0"/>
              <a:t>. The requirements and procedure to get the license are detailed by the </a:t>
            </a:r>
            <a:r>
              <a:rPr lang="en-US" sz="1800" dirty="0" smtClean="0"/>
              <a:t>MINETUR </a:t>
            </a:r>
            <a:r>
              <a:rPr lang="en-US" sz="1800" dirty="0"/>
              <a:t>at the following </a:t>
            </a:r>
            <a:r>
              <a:rPr lang="en-US" sz="1800" dirty="0" smtClean="0"/>
              <a:t>link:</a:t>
            </a:r>
          </a:p>
          <a:p>
            <a:pPr marL="0" indent="0" algn="just">
              <a:spcBef>
                <a:spcPts val="600"/>
              </a:spcBef>
              <a:spcAft>
                <a:spcPts val="600"/>
              </a:spcAft>
            </a:pPr>
            <a:r>
              <a:rPr lang="en-US" sz="1600" dirty="0" smtClean="0">
                <a:hlinkClick r:id="rId4"/>
              </a:rPr>
              <a:t>http</a:t>
            </a:r>
            <a:r>
              <a:rPr lang="en-US" sz="1600" dirty="0">
                <a:hlinkClick r:id="rId4"/>
              </a:rPr>
              <a:t>://</a:t>
            </a:r>
            <a:r>
              <a:rPr lang="en-US" sz="1600" dirty="0" smtClean="0">
                <a:hlinkClick r:id="rId4"/>
              </a:rPr>
              <a:t>www.minetur.gob.es/energia/gas/Requisitos/Paginas/comercializador.aspx</a:t>
            </a:r>
            <a:endParaRPr lang="en-US" sz="1600" dirty="0" smtClean="0"/>
          </a:p>
          <a:p>
            <a:pPr>
              <a:spcBef>
                <a:spcPts val="600"/>
              </a:spcBef>
              <a:spcAft>
                <a:spcPts val="600"/>
              </a:spcAft>
              <a:buFont typeface="+mj-lt"/>
              <a:buAutoNum type="arabicPeriod" startAt="2"/>
            </a:pPr>
            <a:r>
              <a:rPr lang="en-GB" sz="1800" dirty="0" smtClean="0"/>
              <a:t>Then, licensed shippers will </a:t>
            </a:r>
            <a:r>
              <a:rPr lang="en-GB" sz="1800" dirty="0"/>
              <a:t>be included in the “</a:t>
            </a:r>
            <a:r>
              <a:rPr lang="en-GB" sz="1800" dirty="0">
                <a:solidFill>
                  <a:schemeClr val="tx2"/>
                </a:solidFill>
              </a:rPr>
              <a:t>List of Natural Gas Shippers</a:t>
            </a:r>
            <a:r>
              <a:rPr lang="en-GB" sz="1800" dirty="0"/>
              <a:t>” (i.e. “</a:t>
            </a:r>
            <a:r>
              <a:rPr lang="en-US" sz="1800" i="1" dirty="0" err="1"/>
              <a:t>Listado</a:t>
            </a:r>
            <a:r>
              <a:rPr lang="en-US" sz="1800" i="1" dirty="0"/>
              <a:t> de </a:t>
            </a:r>
            <a:r>
              <a:rPr lang="en-US" sz="1800" i="1" dirty="0" err="1"/>
              <a:t>comercializadores</a:t>
            </a:r>
            <a:r>
              <a:rPr lang="en-US" sz="1800" i="1" dirty="0"/>
              <a:t> de gas natural”</a:t>
            </a:r>
            <a:r>
              <a:rPr lang="en-US" sz="1800" dirty="0"/>
              <a:t>) published by CNMC according to article 80 of the Hydrocarbons Law, modified by Law 25/2009. This List is available at:</a:t>
            </a:r>
            <a:endParaRPr lang="es-ES" sz="1800" dirty="0"/>
          </a:p>
          <a:p>
            <a:pPr marL="0" indent="0">
              <a:spcBef>
                <a:spcPts val="600"/>
              </a:spcBef>
              <a:spcAft>
                <a:spcPts val="600"/>
              </a:spcAft>
            </a:pPr>
            <a:r>
              <a:rPr lang="en-US" sz="1600" u="sng" dirty="0">
                <a:hlinkClick r:id="rId5"/>
              </a:rPr>
              <a:t>http://www.cnmc.es/es-es/energ%C3%ADa/operadoresenerg%C3%A9ticos/listadodecomercializadores.aspx</a:t>
            </a:r>
            <a:endParaRPr lang="es-ES" sz="1600" dirty="0"/>
          </a:p>
          <a:p>
            <a:pPr marL="342900" indent="-342900" algn="just">
              <a:spcBef>
                <a:spcPts val="600"/>
              </a:spcBef>
              <a:spcAft>
                <a:spcPts val="600"/>
              </a:spcAft>
              <a:buFont typeface="+mj-lt"/>
              <a:buAutoNum type="arabicPeriod" startAt="3"/>
            </a:pPr>
            <a:r>
              <a:rPr lang="en-GB" sz="1800" dirty="0" smtClean="0"/>
              <a:t>Afterwards, they </a:t>
            </a:r>
            <a:r>
              <a:rPr lang="en-GB" sz="1800" dirty="0"/>
              <a:t>will have to get in touch with </a:t>
            </a:r>
            <a:r>
              <a:rPr lang="en-GB" sz="1800" dirty="0" err="1"/>
              <a:t>Enagás</a:t>
            </a:r>
            <a:r>
              <a:rPr lang="en-GB" sz="1800" dirty="0"/>
              <a:t> in order to have </a:t>
            </a:r>
            <a:r>
              <a:rPr lang="en-GB" sz="1800" dirty="0">
                <a:solidFill>
                  <a:schemeClr val="tx2"/>
                </a:solidFill>
              </a:rPr>
              <a:t>access to the SL-ATR platform </a:t>
            </a:r>
            <a:r>
              <a:rPr lang="en-GB" sz="1800" dirty="0"/>
              <a:t>(i.e. IT platform to operate in the Spanish system) and to the electronic platform where access contracts are signed.</a:t>
            </a:r>
            <a:endParaRPr lang="es-ES" sz="1800" dirty="0"/>
          </a:p>
          <a:p>
            <a:pPr marL="342900" indent="-342900" algn="just">
              <a:spcBef>
                <a:spcPts val="600"/>
              </a:spcBef>
              <a:spcAft>
                <a:spcPts val="600"/>
              </a:spcAft>
              <a:buFont typeface="+mj-lt"/>
              <a:buAutoNum type="arabicPeriod" startAt="3"/>
            </a:pPr>
            <a:r>
              <a:rPr lang="en-US" sz="1800" dirty="0" smtClean="0"/>
              <a:t>Then, </a:t>
            </a:r>
            <a:r>
              <a:rPr lang="en-US" sz="1800" dirty="0"/>
              <a:t>Shippers will have to sign the </a:t>
            </a:r>
            <a:r>
              <a:rPr lang="en-US" sz="1800" dirty="0">
                <a:solidFill>
                  <a:schemeClr val="tx2"/>
                </a:solidFill>
              </a:rPr>
              <a:t>Standard Contract </a:t>
            </a:r>
            <a:r>
              <a:rPr lang="en-US" sz="1800" dirty="0" smtClean="0">
                <a:solidFill>
                  <a:schemeClr val="tx2"/>
                </a:solidFill>
              </a:rPr>
              <a:t>with </a:t>
            </a:r>
            <a:r>
              <a:rPr lang="en-US" sz="1800" dirty="0" err="1">
                <a:solidFill>
                  <a:schemeClr val="tx2"/>
                </a:solidFill>
              </a:rPr>
              <a:t>Enagás</a:t>
            </a:r>
            <a:r>
              <a:rPr lang="en-US" sz="1800" dirty="0">
                <a:solidFill>
                  <a:schemeClr val="tx2"/>
                </a:solidFill>
              </a:rPr>
              <a:t> in advance </a:t>
            </a:r>
            <a:r>
              <a:rPr lang="en-US" sz="1800" dirty="0"/>
              <a:t>in order to participate in the auctions. </a:t>
            </a:r>
            <a:endParaRPr lang="en-US" sz="1800" dirty="0" smtClean="0"/>
          </a:p>
        </p:txBody>
      </p:sp>
    </p:spTree>
    <p:extLst>
      <p:ext uri="{BB962C8B-B14F-4D97-AF65-F5344CB8AC3E}">
        <p14:creationId xmlns:p14="http://schemas.microsoft.com/office/powerpoint/2010/main" val="3508134896"/>
      </p:ext>
    </p:extLst>
  </p:cSld>
  <p:clrMapOvr>
    <a:masterClrMapping/>
  </p:clrMapOvr>
  <p:transition>
    <p:cut/>
    <p:sndAc>
      <p:stSnd>
        <p:snd r:embed="rId3"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9</a:t>
            </a:r>
            <a:r>
              <a:rPr lang="en-GB" sz="2800" dirty="0" smtClean="0"/>
              <a:t>. Requirements on the Spanish side </a:t>
            </a:r>
            <a:r>
              <a:rPr lang="en-GB" sz="2000" dirty="0" smtClean="0"/>
              <a:t>(2/2)</a:t>
            </a:r>
            <a:endParaRPr lang="fr-FR" sz="2800" dirty="0"/>
          </a:p>
        </p:txBody>
      </p:sp>
      <p:sp>
        <p:nvSpPr>
          <p:cNvPr id="4" name="Rectangle 3"/>
          <p:cNvSpPr>
            <a:spLocks noGrp="1" noChangeArrowheads="1"/>
          </p:cNvSpPr>
          <p:nvPr>
            <p:ph idx="1"/>
          </p:nvPr>
        </p:nvSpPr>
        <p:spPr/>
        <p:txBody>
          <a:bodyPr/>
          <a:lstStyle/>
          <a:p>
            <a:pPr marL="0" indent="0" algn="just">
              <a:spcBef>
                <a:spcPts val="600"/>
              </a:spcBef>
              <a:spcAft>
                <a:spcPts val="600"/>
              </a:spcAft>
            </a:pPr>
            <a:r>
              <a:rPr lang="en-GB" sz="1800" b="1" dirty="0" err="1" smtClean="0">
                <a:solidFill>
                  <a:schemeClr val="tx2"/>
                </a:solidFill>
              </a:rPr>
              <a:t>Enagás</a:t>
            </a:r>
            <a:r>
              <a:rPr lang="en-GB" sz="1800" b="1" dirty="0" smtClean="0">
                <a:solidFill>
                  <a:schemeClr val="tx2"/>
                </a:solidFill>
              </a:rPr>
              <a:t> Standard Contract</a:t>
            </a:r>
          </a:p>
          <a:p>
            <a:pPr marL="285750" indent="-285750" algn="just">
              <a:spcBef>
                <a:spcPts val="600"/>
              </a:spcBef>
              <a:spcAft>
                <a:spcPts val="600"/>
              </a:spcAft>
              <a:buFont typeface="Arial" panose="020B0604020202020204" pitchFamily="34" charset="0"/>
              <a:buChar char="•"/>
            </a:pPr>
            <a:r>
              <a:rPr lang="en-GB" sz="1800" dirty="0" smtClean="0"/>
              <a:t>Shippers </a:t>
            </a:r>
            <a:r>
              <a:rPr lang="en-GB" sz="1800" dirty="0"/>
              <a:t>will have to sign </a:t>
            </a:r>
            <a:r>
              <a:rPr lang="en-GB" sz="1800" dirty="0" smtClean="0"/>
              <a:t>a Standard Contract. </a:t>
            </a:r>
          </a:p>
          <a:p>
            <a:pPr marL="285750" indent="-285750" algn="just">
              <a:spcBef>
                <a:spcPts val="600"/>
              </a:spcBef>
              <a:spcAft>
                <a:spcPts val="600"/>
              </a:spcAft>
              <a:buFont typeface="Arial" panose="020B0604020202020204" pitchFamily="34" charset="0"/>
              <a:buChar char="•"/>
            </a:pPr>
            <a:r>
              <a:rPr lang="en-GB" sz="1800" dirty="0" smtClean="0"/>
              <a:t>The </a:t>
            </a:r>
            <a:r>
              <a:rPr lang="en-GB" sz="1800" dirty="0"/>
              <a:t>Standard Contract will only be signed once during the registration process to conclude bookings and to participate in auctions with </a:t>
            </a:r>
            <a:r>
              <a:rPr lang="en-GB" sz="1800" dirty="0" err="1"/>
              <a:t>Enagás</a:t>
            </a:r>
            <a:r>
              <a:rPr lang="en-GB" sz="1800" dirty="0"/>
              <a:t> at PRISMA booking </a:t>
            </a:r>
            <a:r>
              <a:rPr lang="en-GB" sz="1800" dirty="0" smtClean="0"/>
              <a:t>platform.</a:t>
            </a:r>
          </a:p>
          <a:p>
            <a:pPr marL="285750" indent="-285750" algn="just">
              <a:spcBef>
                <a:spcPts val="600"/>
              </a:spcBef>
              <a:spcAft>
                <a:spcPts val="600"/>
              </a:spcAft>
              <a:buFont typeface="Arial" panose="020B0604020202020204" pitchFamily="34" charset="0"/>
              <a:buChar char="•"/>
            </a:pPr>
            <a:r>
              <a:rPr lang="en-GB" sz="1800" dirty="0" smtClean="0"/>
              <a:t>The </a:t>
            </a:r>
            <a:r>
              <a:rPr lang="en-GB" sz="1800" dirty="0"/>
              <a:t>Standard Contract will be available in the following link:</a:t>
            </a:r>
            <a:endParaRPr lang="es-ES" sz="1800" dirty="0"/>
          </a:p>
          <a:p>
            <a:pPr marL="0" indent="0" algn="just">
              <a:spcBef>
                <a:spcPts val="600"/>
              </a:spcBef>
              <a:spcAft>
                <a:spcPts val="600"/>
              </a:spcAft>
            </a:pPr>
            <a:r>
              <a:rPr lang="en-GB" sz="1600" u="sng" dirty="0">
                <a:hlinkClick r:id="rId4"/>
              </a:rPr>
              <a:t>http://www.enagas.es/cs/Satellite?cid=1146237952335&amp;language=en&amp;pagename=ENAGAS%2FPage%2FENAG_listadoComboDoble</a:t>
            </a:r>
            <a:endParaRPr lang="es-ES" sz="1600" dirty="0"/>
          </a:p>
          <a:p>
            <a:pPr algn="just">
              <a:spcBef>
                <a:spcPts val="600"/>
              </a:spcBef>
              <a:spcAft>
                <a:spcPts val="600"/>
              </a:spcAft>
              <a:buFont typeface="Arial" panose="020B0604020202020204" pitchFamily="34" charset="0"/>
              <a:buChar char="•"/>
            </a:pPr>
            <a:r>
              <a:rPr lang="en-GB" sz="1800" dirty="0"/>
              <a:t>Capacity allocated to a Shipper at PRISMA booking platform will be automatically introduce at the SL-ATR, thus this allocation will </a:t>
            </a:r>
            <a:r>
              <a:rPr lang="en-GB" sz="1800" dirty="0" smtClean="0"/>
              <a:t>be </a:t>
            </a:r>
            <a:r>
              <a:rPr lang="en-GB" sz="1800" dirty="0"/>
              <a:t>binding for shippers and it will not be necessary to sign any additional document</a:t>
            </a:r>
            <a:r>
              <a:rPr lang="en-GB" sz="1800" dirty="0" smtClean="0"/>
              <a:t>.</a:t>
            </a:r>
            <a:endParaRPr lang="en-US" sz="1700" dirty="0"/>
          </a:p>
          <a:p>
            <a:pPr algn="just">
              <a:spcBef>
                <a:spcPts val="600"/>
              </a:spcBef>
              <a:spcAft>
                <a:spcPts val="600"/>
              </a:spcAft>
              <a:buFont typeface="Arial" panose="020B0604020202020204" pitchFamily="34" charset="0"/>
              <a:buChar char="•"/>
            </a:pPr>
            <a:r>
              <a:rPr lang="en-GB" sz="1800" dirty="0"/>
              <a:t>Once the shipper has been informed of the allocation of capacities, it will be informed of the financial guarantees associated to the contracted capacity he has to put in place in favour of </a:t>
            </a:r>
            <a:r>
              <a:rPr lang="en-GB" sz="1800" dirty="0" err="1"/>
              <a:t>Enagás</a:t>
            </a:r>
            <a:r>
              <a:rPr lang="en-GB" sz="1800" dirty="0"/>
              <a:t>. These financial guarantees are detailed in Royal Decree 949/2001.</a:t>
            </a:r>
            <a:endParaRPr lang="es-ES" sz="1800" dirty="0"/>
          </a:p>
          <a:p>
            <a:pPr algn="just">
              <a:spcBef>
                <a:spcPts val="600"/>
              </a:spcBef>
              <a:spcAft>
                <a:spcPts val="600"/>
              </a:spcAft>
              <a:buFont typeface="Arial" panose="020B0604020202020204" pitchFamily="34" charset="0"/>
              <a:buChar char="•"/>
            </a:pPr>
            <a:endParaRPr lang="es-ES" sz="1800" dirty="0"/>
          </a:p>
        </p:txBody>
      </p:sp>
    </p:spTree>
    <p:extLst>
      <p:ext uri="{BB962C8B-B14F-4D97-AF65-F5344CB8AC3E}">
        <p14:creationId xmlns:p14="http://schemas.microsoft.com/office/powerpoint/2010/main" val="2092917892"/>
      </p:ext>
    </p:extLst>
  </p:cSld>
  <p:clrMapOvr>
    <a:masterClrMapping/>
  </p:clrMapOvr>
  <p:transition>
    <p:cut/>
    <p:sndAc>
      <p:stSnd>
        <p:snd r:embed="rId3"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56944" y="333375"/>
            <a:ext cx="77594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10. 2014 Calendar</a:t>
            </a:r>
            <a:endParaRPr lang="fr-FR" sz="2800" dirty="0"/>
          </a:p>
        </p:txBody>
      </p:sp>
      <p:sp>
        <p:nvSpPr>
          <p:cNvPr id="4" name="Rectangle 3"/>
          <p:cNvSpPr>
            <a:spLocks noGrp="1" noChangeArrowheads="1"/>
          </p:cNvSpPr>
          <p:nvPr>
            <p:ph idx="1"/>
          </p:nvPr>
        </p:nvSpPr>
        <p:spPr/>
        <p:txBody>
          <a:bodyPr/>
          <a:lstStyle/>
          <a:p>
            <a:pPr marL="0" indent="0" algn="just">
              <a:spcBef>
                <a:spcPts val="600"/>
              </a:spcBef>
              <a:spcAft>
                <a:spcPts val="600"/>
              </a:spcAft>
            </a:pPr>
            <a:r>
              <a:rPr lang="en-GB" sz="1800" b="1" dirty="0" smtClean="0">
                <a:solidFill>
                  <a:schemeClr val="tx2"/>
                </a:solidFill>
              </a:rPr>
              <a:t>PRISMA auction calendar for 2014</a:t>
            </a:r>
          </a:p>
          <a:p>
            <a:pPr marL="0" indent="0" algn="just">
              <a:spcBef>
                <a:spcPts val="600"/>
              </a:spcBef>
              <a:spcAft>
                <a:spcPts val="600"/>
              </a:spcAft>
            </a:pPr>
            <a:r>
              <a:rPr lang="en-GB" sz="1800" dirty="0"/>
              <a:t>This year’s capacity auctions shall take place on the following days, in accordance with the CAM NC provisions</a:t>
            </a:r>
            <a:r>
              <a:rPr lang="en-GB" sz="1800" dirty="0" smtClean="0">
                <a:solidFill>
                  <a:srgbClr val="FF0000"/>
                </a:solidFill>
              </a:rPr>
              <a:t>:</a:t>
            </a:r>
          </a:p>
        </p:txBody>
      </p:sp>
      <p:grpSp>
        <p:nvGrpSpPr>
          <p:cNvPr id="8" name="7 Grupo"/>
          <p:cNvGrpSpPr/>
          <p:nvPr/>
        </p:nvGrpSpPr>
        <p:grpSpPr>
          <a:xfrm>
            <a:off x="1835370" y="2060848"/>
            <a:ext cx="5400040" cy="2233930"/>
            <a:chOff x="1835370" y="2060848"/>
            <a:chExt cx="5400040" cy="2233930"/>
          </a:xfrm>
        </p:grpSpPr>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370" y="2060848"/>
              <a:ext cx="5400040" cy="2233930"/>
            </a:xfrm>
            <a:prstGeom prst="rect">
              <a:avLst/>
            </a:prstGeom>
            <a:noFill/>
            <a:ln>
              <a:noFill/>
            </a:ln>
          </p:spPr>
        </p:pic>
        <p:sp>
          <p:nvSpPr>
            <p:cNvPr id="7" name="6 CuadroTexto"/>
            <p:cNvSpPr txBox="1"/>
            <p:nvPr/>
          </p:nvSpPr>
          <p:spPr>
            <a:xfrm>
              <a:off x="2737892" y="3663682"/>
              <a:ext cx="753988" cy="169277"/>
            </a:xfrm>
            <a:prstGeom prst="rect">
              <a:avLst/>
            </a:prstGeom>
            <a:solidFill>
              <a:schemeClr val="tx1"/>
            </a:solidFill>
          </p:spPr>
          <p:txBody>
            <a:bodyPr wrap="square" lIns="0" tIns="0" rIns="0" bIns="0" rtlCol="0">
              <a:spAutoFit/>
            </a:bodyPr>
            <a:lstStyle/>
            <a:p>
              <a:r>
                <a:rPr lang="es-ES_tradnl" sz="1100" b="0" dirty="0" smtClean="0">
                  <a:solidFill>
                    <a:schemeClr val="accent4">
                      <a:lumMod val="10000"/>
                    </a:schemeClr>
                  </a:solidFill>
                  <a:latin typeface="Calibri" panose="020F0502020204030204" pitchFamily="34" charset="0"/>
                </a:rPr>
                <a:t>03/06/2014</a:t>
              </a:r>
              <a:endParaRPr lang="es-ES" sz="1100" b="0" dirty="0">
                <a:solidFill>
                  <a:schemeClr val="accent4">
                    <a:lumMod val="10000"/>
                  </a:schemeClr>
                </a:solidFill>
                <a:latin typeface="Calibri" panose="020F0502020204030204" pitchFamily="34" charset="0"/>
              </a:endParaRPr>
            </a:p>
          </p:txBody>
        </p:sp>
      </p:grpSp>
    </p:spTree>
    <p:extLst>
      <p:ext uri="{BB962C8B-B14F-4D97-AF65-F5344CB8AC3E}">
        <p14:creationId xmlns:p14="http://schemas.microsoft.com/office/powerpoint/2010/main" val="3782240233"/>
      </p:ext>
    </p:extLst>
  </p:cSld>
  <p:clrMapOvr>
    <a:masterClrMapping/>
  </p:clrMapOvr>
  <p:transition>
    <p:cut/>
    <p:sndAc>
      <p:stSnd>
        <p:snd r:embed="rId3"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72816"/>
            <a:ext cx="3312795" cy="854075"/>
          </a:xfrm>
          <a:prstGeom prst="rect">
            <a:avLst/>
          </a:prstGeom>
          <a:noFill/>
          <a:ln>
            <a:noFill/>
          </a:ln>
        </p:spPr>
      </p:pic>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772816"/>
            <a:ext cx="3312795" cy="854075"/>
          </a:xfrm>
          <a:prstGeom prst="rect">
            <a:avLst/>
          </a:prstGeom>
          <a:noFill/>
          <a:ln>
            <a:noFill/>
          </a:ln>
        </p:spPr>
      </p:pic>
      <p:sp>
        <p:nvSpPr>
          <p:cNvPr id="8" name="7 CuadroTexto"/>
          <p:cNvSpPr txBox="1"/>
          <p:nvPr/>
        </p:nvSpPr>
        <p:spPr>
          <a:xfrm>
            <a:off x="600075" y="908720"/>
            <a:ext cx="8332788" cy="707886"/>
          </a:xfrm>
          <a:prstGeom prst="rect">
            <a:avLst/>
          </a:prstGeom>
          <a:noFill/>
        </p:spPr>
        <p:txBody>
          <a:bodyPr wrap="square" rtlCol="0">
            <a:spAutoFit/>
          </a:bodyPr>
          <a:lstStyle/>
          <a:p>
            <a:pPr algn="just"/>
            <a:r>
              <a:rPr lang="en-US" sz="2000" dirty="0"/>
              <a:t>Capacity to be offered in the annual </a:t>
            </a:r>
            <a:r>
              <a:rPr lang="en-US" sz="2000" dirty="0">
                <a:solidFill>
                  <a:schemeClr val="tx2"/>
                </a:solidFill>
              </a:rPr>
              <a:t>yearly bundled </a:t>
            </a:r>
            <a:r>
              <a:rPr lang="en-US" sz="2000" dirty="0"/>
              <a:t>capacity </a:t>
            </a:r>
            <a:r>
              <a:rPr lang="en-US" sz="2000" dirty="0" smtClean="0"/>
              <a:t>auction in both flow directions:</a:t>
            </a:r>
            <a:endParaRPr lang="es-ES" sz="2000" dirty="0"/>
          </a:p>
        </p:txBody>
      </p:sp>
      <p:sp>
        <p:nvSpPr>
          <p:cNvPr id="17" name="16 CuadroTexto"/>
          <p:cNvSpPr txBox="1"/>
          <p:nvPr/>
        </p:nvSpPr>
        <p:spPr>
          <a:xfrm>
            <a:off x="602768" y="3081154"/>
            <a:ext cx="8332788" cy="707886"/>
          </a:xfrm>
          <a:prstGeom prst="rect">
            <a:avLst/>
          </a:prstGeom>
          <a:noFill/>
        </p:spPr>
        <p:txBody>
          <a:bodyPr wrap="square" rtlCol="0">
            <a:spAutoFit/>
          </a:bodyPr>
          <a:lstStyle/>
          <a:p>
            <a:pPr algn="just"/>
            <a:r>
              <a:rPr lang="en-US" sz="2000" dirty="0"/>
              <a:t>Capacity to be </a:t>
            </a:r>
            <a:r>
              <a:rPr lang="en-US" sz="2000" dirty="0" smtClean="0"/>
              <a:t>offered by REN </a:t>
            </a:r>
            <a:r>
              <a:rPr lang="en-US" sz="2000" dirty="0"/>
              <a:t>in the annual </a:t>
            </a:r>
            <a:r>
              <a:rPr lang="en-US" sz="2000" dirty="0">
                <a:solidFill>
                  <a:schemeClr val="tx2"/>
                </a:solidFill>
              </a:rPr>
              <a:t>yearly</a:t>
            </a:r>
            <a:r>
              <a:rPr lang="en-US" sz="2000" dirty="0"/>
              <a:t> </a:t>
            </a:r>
            <a:r>
              <a:rPr lang="en-US" sz="2000" dirty="0">
                <a:solidFill>
                  <a:schemeClr val="tx2"/>
                </a:solidFill>
              </a:rPr>
              <a:t>unbundled</a:t>
            </a:r>
            <a:r>
              <a:rPr lang="en-US" sz="2000" dirty="0"/>
              <a:t> capacity </a:t>
            </a:r>
            <a:r>
              <a:rPr lang="en-US" sz="2000" dirty="0" smtClean="0"/>
              <a:t>auction in the Spain-Portugal flow direction:</a:t>
            </a:r>
            <a:endParaRPr lang="es-ES" sz="2000" dirty="0"/>
          </a:p>
        </p:txBody>
      </p:sp>
      <p:pic>
        <p:nvPicPr>
          <p:cNvPr id="18" name="Picture 2" descr="cid:image001.png@01CF1E8B.F51C8C5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07134" y="3933056"/>
            <a:ext cx="3321050" cy="862330"/>
          </a:xfrm>
          <a:prstGeom prst="rect">
            <a:avLst/>
          </a:prstGeom>
          <a:noFill/>
          <a:ln>
            <a:noFill/>
          </a:ln>
        </p:spPr>
      </p:pic>
      <p:sp>
        <p:nvSpPr>
          <p:cNvPr id="10"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t>11. Capacities to be offered at VIP IBERICO</a:t>
            </a:r>
            <a:endParaRPr lang="en-US" sz="2800" dirty="0"/>
          </a:p>
        </p:txBody>
      </p:sp>
    </p:spTree>
    <p:extLst>
      <p:ext uri="{BB962C8B-B14F-4D97-AF65-F5344CB8AC3E}">
        <p14:creationId xmlns:p14="http://schemas.microsoft.com/office/powerpoint/2010/main" val="2295034588"/>
      </p:ext>
    </p:extLst>
  </p:cSld>
  <p:clrMapOvr>
    <a:masterClrMapping/>
  </p:clrMapOvr>
  <p:transition>
    <p:cut/>
    <p:sndAc>
      <p:stSnd>
        <p:snd r:embed="rId3"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t>11. Capacities to be offered at VIP IBERICO</a:t>
            </a:r>
            <a:endParaRPr lang="en-US" sz="2800" dirty="0"/>
          </a:p>
        </p:txBody>
      </p:sp>
      <p:sp>
        <p:nvSpPr>
          <p:cNvPr id="8" name="7 CuadroTexto"/>
          <p:cNvSpPr txBox="1"/>
          <p:nvPr/>
        </p:nvSpPr>
        <p:spPr>
          <a:xfrm>
            <a:off x="600075" y="908720"/>
            <a:ext cx="8332788" cy="707886"/>
          </a:xfrm>
          <a:prstGeom prst="rect">
            <a:avLst/>
          </a:prstGeom>
          <a:noFill/>
        </p:spPr>
        <p:txBody>
          <a:bodyPr wrap="square" rtlCol="0">
            <a:spAutoFit/>
          </a:bodyPr>
          <a:lstStyle/>
          <a:p>
            <a:pPr algn="just"/>
            <a:r>
              <a:rPr lang="en-US" sz="2000" dirty="0"/>
              <a:t>Capacity to be offered in the annual </a:t>
            </a:r>
            <a:r>
              <a:rPr lang="en-US" sz="2000" dirty="0" smtClean="0">
                <a:solidFill>
                  <a:schemeClr val="tx2"/>
                </a:solidFill>
              </a:rPr>
              <a:t>quarterly</a:t>
            </a:r>
            <a:r>
              <a:rPr lang="en-US" sz="2000" dirty="0" smtClean="0"/>
              <a:t> </a:t>
            </a:r>
            <a:r>
              <a:rPr lang="en-US" sz="2000" dirty="0" smtClean="0">
                <a:solidFill>
                  <a:schemeClr val="tx2"/>
                </a:solidFill>
              </a:rPr>
              <a:t>bundled </a:t>
            </a:r>
            <a:r>
              <a:rPr lang="en-US" sz="2000" dirty="0"/>
              <a:t>capacity </a:t>
            </a:r>
            <a:r>
              <a:rPr lang="en-US" sz="2000" dirty="0" smtClean="0"/>
              <a:t>auction in the Spain-Portugal flow direction:</a:t>
            </a:r>
            <a:endParaRPr lang="es-ES" sz="2000" dirty="0"/>
          </a:p>
        </p:txBody>
      </p:sp>
      <p:sp>
        <p:nvSpPr>
          <p:cNvPr id="17" name="16 CuadroTexto"/>
          <p:cNvSpPr txBox="1"/>
          <p:nvPr/>
        </p:nvSpPr>
        <p:spPr>
          <a:xfrm>
            <a:off x="602768" y="3081154"/>
            <a:ext cx="8332788" cy="707886"/>
          </a:xfrm>
          <a:prstGeom prst="rect">
            <a:avLst/>
          </a:prstGeom>
          <a:noFill/>
        </p:spPr>
        <p:txBody>
          <a:bodyPr wrap="square" rtlCol="0">
            <a:spAutoFit/>
          </a:bodyPr>
          <a:lstStyle/>
          <a:p>
            <a:pPr algn="just"/>
            <a:r>
              <a:rPr lang="en-US" sz="2000" dirty="0"/>
              <a:t>Capacity to be offered in the annual </a:t>
            </a:r>
            <a:r>
              <a:rPr lang="en-US" sz="2000" dirty="0" smtClean="0">
                <a:solidFill>
                  <a:schemeClr val="tx2"/>
                </a:solidFill>
              </a:rPr>
              <a:t>quarterly</a:t>
            </a:r>
            <a:r>
              <a:rPr lang="en-US" sz="2000" dirty="0" smtClean="0"/>
              <a:t> </a:t>
            </a:r>
            <a:r>
              <a:rPr lang="en-US" sz="2000" dirty="0" smtClean="0">
                <a:solidFill>
                  <a:schemeClr val="tx2"/>
                </a:solidFill>
              </a:rPr>
              <a:t>bundled</a:t>
            </a:r>
            <a:r>
              <a:rPr lang="en-US" sz="2000" dirty="0" smtClean="0"/>
              <a:t> </a:t>
            </a:r>
            <a:r>
              <a:rPr lang="en-US" sz="2000" dirty="0"/>
              <a:t>capacity </a:t>
            </a:r>
            <a:r>
              <a:rPr lang="en-US" sz="2000" dirty="0" smtClean="0"/>
              <a:t>auction in the Portugal-Spain flow direction: </a:t>
            </a:r>
            <a:endParaRPr lang="es-ES" sz="2000" dirty="0"/>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44824"/>
            <a:ext cx="6048672" cy="947797"/>
          </a:xfrm>
          <a:prstGeom prst="rect">
            <a:avLst/>
          </a:prstGeom>
          <a:noFill/>
          <a:ln>
            <a:noFill/>
          </a:ln>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077072"/>
            <a:ext cx="6192688" cy="936104"/>
          </a:xfrm>
          <a:prstGeom prst="rect">
            <a:avLst/>
          </a:prstGeom>
          <a:noFill/>
          <a:ln>
            <a:noFill/>
          </a:ln>
        </p:spPr>
      </p:pic>
    </p:spTree>
    <p:extLst>
      <p:ext uri="{BB962C8B-B14F-4D97-AF65-F5344CB8AC3E}">
        <p14:creationId xmlns:p14="http://schemas.microsoft.com/office/powerpoint/2010/main" val="1808705733"/>
      </p:ext>
    </p:extLst>
  </p:cSld>
  <p:clrMapOvr>
    <a:masterClrMapping/>
  </p:clrMapOvr>
  <p:transition>
    <p:cut/>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600075" y="332656"/>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1. OSP 2014 </a:t>
            </a:r>
            <a:endParaRPr lang="fr-FR" sz="2800" dirty="0"/>
          </a:p>
        </p:txBody>
      </p:sp>
      <p:pic>
        <p:nvPicPr>
          <p:cNvPr id="1026" name="Picture 2"/>
          <p:cNvPicPr>
            <a:picLocks noChangeAspect="1" noChangeArrowheads="1"/>
          </p:cNvPicPr>
          <p:nvPr/>
        </p:nvPicPr>
        <p:blipFill>
          <a:blip r:embed="rId4" cstate="print"/>
          <a:srcRect/>
          <a:stretch>
            <a:fillRect/>
          </a:stretch>
        </p:blipFill>
        <p:spPr bwMode="auto">
          <a:xfrm>
            <a:off x="925719" y="1196752"/>
            <a:ext cx="7292851" cy="2160240"/>
          </a:xfrm>
          <a:prstGeom prst="rect">
            <a:avLst/>
          </a:prstGeom>
          <a:noFill/>
          <a:ln w="9525">
            <a:noFill/>
            <a:miter lim="800000"/>
            <a:headEnd/>
            <a:tailEnd/>
          </a:ln>
        </p:spPr>
      </p:pic>
      <p:sp>
        <p:nvSpPr>
          <p:cNvPr id="6" name="Rectangle 3"/>
          <p:cNvSpPr txBox="1">
            <a:spLocks noChangeArrowheads="1"/>
          </p:cNvSpPr>
          <p:nvPr/>
        </p:nvSpPr>
        <p:spPr bwMode="auto">
          <a:xfrm>
            <a:off x="600076" y="908720"/>
            <a:ext cx="8332787" cy="7006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914400" lvl="1" indent="-457200" defTabSz="336550" eaLnBrk="0" hangingPunct="0">
              <a:spcBef>
                <a:spcPct val="50000"/>
              </a:spcBef>
              <a:buClr>
                <a:schemeClr val="tx2"/>
              </a:buClr>
              <a:buSzPct val="120000"/>
              <a:buFont typeface="Wingdings" pitchFamily="2" charset="2"/>
              <a:buChar char="Ø"/>
              <a:defRPr/>
            </a:pPr>
            <a:r>
              <a:rPr lang="en-US" sz="1600" kern="0" dirty="0" smtClean="0">
                <a:latin typeface="+mn-lt"/>
                <a:cs typeface="+mn-cs"/>
              </a:rPr>
              <a:t>Offered capacities </a:t>
            </a:r>
          </a:p>
          <a:p>
            <a:pPr marL="914400" lvl="1" indent="-457200" defTabSz="336550" eaLnBrk="0" hangingPunct="0">
              <a:spcBef>
                <a:spcPct val="50000"/>
              </a:spcBef>
              <a:buClr>
                <a:schemeClr val="tx2"/>
              </a:buClr>
              <a:buSzPct val="120000"/>
              <a:buFont typeface="Wingdings" pitchFamily="2" charset="2"/>
              <a:buChar char="Ø"/>
              <a:defRPr/>
            </a:pPr>
            <a:endParaRPr lang="en-US" sz="1800" kern="0" dirty="0" smtClean="0">
              <a:latin typeface="+mn-lt"/>
              <a:cs typeface="+mn-cs"/>
            </a:endParaRPr>
          </a:p>
          <a:p>
            <a:pPr marL="914400" lvl="1" indent="-457200" defTabSz="336550" eaLnBrk="0" hangingPunct="0">
              <a:spcBef>
                <a:spcPct val="50000"/>
              </a:spcBef>
              <a:buClr>
                <a:schemeClr val="tx2"/>
              </a:buClr>
              <a:buSzPct val="120000"/>
              <a:buFont typeface="Wingdings" pitchFamily="2" charset="2"/>
              <a:buChar char="Ø"/>
              <a:defRPr/>
            </a:pPr>
            <a:endParaRPr lang="en-US" sz="1800" kern="0" dirty="0" smtClean="0">
              <a:latin typeface="+mn-lt"/>
              <a:cs typeface="+mn-cs"/>
            </a:endParaRPr>
          </a:p>
          <a:p>
            <a:pPr marL="914400" lvl="1" indent="-457200" defTabSz="336550" eaLnBrk="0" hangingPunct="0">
              <a:spcBef>
                <a:spcPct val="50000"/>
              </a:spcBef>
              <a:buClr>
                <a:schemeClr val="tx2"/>
              </a:buClr>
              <a:buSzPct val="120000"/>
              <a:buFont typeface="Wingdings" pitchFamily="2" charset="2"/>
              <a:buChar char="Ø"/>
              <a:defRPr/>
            </a:pPr>
            <a:endParaRPr lang="en-US" sz="1800" kern="0" dirty="0" smtClean="0">
              <a:latin typeface="+mn-lt"/>
              <a:cs typeface="+mn-cs"/>
            </a:endParaRPr>
          </a:p>
          <a:p>
            <a:pPr marL="914400" lvl="1" indent="-457200" defTabSz="336550" eaLnBrk="0" hangingPunct="0">
              <a:spcBef>
                <a:spcPct val="50000"/>
              </a:spcBef>
              <a:buClr>
                <a:schemeClr val="tx2"/>
              </a:buClr>
              <a:buSzPct val="120000"/>
              <a:buFont typeface="Wingdings" pitchFamily="2" charset="2"/>
              <a:buChar char="Ø"/>
              <a:defRPr/>
            </a:pPr>
            <a:endParaRPr lang="en-US" sz="1800" kern="0" dirty="0" smtClean="0">
              <a:latin typeface="+mn-lt"/>
              <a:cs typeface="+mn-cs"/>
            </a:endParaRPr>
          </a:p>
          <a:p>
            <a:pPr marL="914400" lvl="1" indent="-457200" defTabSz="336550" eaLnBrk="0" hangingPunct="0">
              <a:spcBef>
                <a:spcPct val="50000"/>
              </a:spcBef>
              <a:buClr>
                <a:schemeClr val="tx2"/>
              </a:buClr>
              <a:buSzPct val="120000"/>
              <a:buFont typeface="Wingdings" pitchFamily="2" charset="2"/>
              <a:buChar char="Ø"/>
              <a:defRPr/>
            </a:pPr>
            <a:endParaRPr lang="en-US" sz="1800" kern="0" dirty="0" smtClean="0">
              <a:latin typeface="+mn-lt"/>
              <a:cs typeface="+mn-cs"/>
            </a:endParaRPr>
          </a:p>
          <a:p>
            <a:pPr marL="914400" lvl="1" indent="-457200" defTabSz="336550" eaLnBrk="0" hangingPunct="0">
              <a:spcBef>
                <a:spcPct val="50000"/>
              </a:spcBef>
              <a:buClr>
                <a:schemeClr val="tx2"/>
              </a:buClr>
              <a:buSzPct val="120000"/>
              <a:buFont typeface="Wingdings" pitchFamily="2" charset="2"/>
              <a:buChar char="Ø"/>
              <a:defRPr/>
            </a:pPr>
            <a:r>
              <a:rPr lang="en-US" sz="1600" kern="0" dirty="0" smtClean="0">
                <a:latin typeface="+mn-lt"/>
                <a:cs typeface="+mn-cs"/>
              </a:rPr>
              <a:t>Results</a:t>
            </a:r>
            <a:r>
              <a:rPr lang="en-US" sz="1800" kern="0" dirty="0" smtClean="0">
                <a:latin typeface="+mn-lt"/>
                <a:cs typeface="+mn-cs"/>
              </a:rPr>
              <a:t>   </a:t>
            </a:r>
            <a:endParaRPr kumimoji="0" lang="fr-FR" sz="18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9" name="Picture 2"/>
          <p:cNvPicPr>
            <a:picLocks noChangeAspect="1" noChangeArrowheads="1"/>
          </p:cNvPicPr>
          <p:nvPr/>
        </p:nvPicPr>
        <p:blipFill rotWithShape="1">
          <a:blip r:embed="rId5" cstate="print"/>
          <a:srcRect/>
          <a:stretch/>
        </p:blipFill>
        <p:spPr bwMode="auto">
          <a:xfrm>
            <a:off x="1580728" y="3645024"/>
            <a:ext cx="6015608" cy="2477824"/>
          </a:xfrm>
          <a:prstGeom prst="rect">
            <a:avLst/>
          </a:prstGeom>
          <a:noFill/>
          <a:ln w="9525">
            <a:noFill/>
            <a:miter lim="800000"/>
            <a:headEnd/>
            <a:tailEnd/>
          </a:ln>
        </p:spPr>
      </p:pic>
    </p:spTree>
    <p:extLst>
      <p:ext uri="{BB962C8B-B14F-4D97-AF65-F5344CB8AC3E}">
        <p14:creationId xmlns:p14="http://schemas.microsoft.com/office/powerpoint/2010/main" val="2507001990"/>
      </p:ext>
    </p:extLst>
  </p:cSld>
  <p:clrMapOvr>
    <a:masterClrMapping/>
  </p:clrMapOvr>
  <p:transition>
    <p:cut/>
    <p:sndAc>
      <p:stSnd>
        <p:snd r:embed="rId3"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00075" y="908720"/>
            <a:ext cx="8332788" cy="707886"/>
          </a:xfrm>
          <a:prstGeom prst="rect">
            <a:avLst/>
          </a:prstGeom>
          <a:noFill/>
        </p:spPr>
        <p:txBody>
          <a:bodyPr wrap="square" rtlCol="0">
            <a:spAutoFit/>
          </a:bodyPr>
          <a:lstStyle/>
          <a:p>
            <a:pPr algn="just"/>
            <a:r>
              <a:rPr lang="en-US" sz="2000" dirty="0"/>
              <a:t>Capacity to be offered in the annual </a:t>
            </a:r>
            <a:r>
              <a:rPr lang="en-US" sz="2000" dirty="0">
                <a:solidFill>
                  <a:schemeClr val="tx2"/>
                </a:solidFill>
              </a:rPr>
              <a:t>yearly bundled </a:t>
            </a:r>
            <a:r>
              <a:rPr lang="en-US" sz="2000" dirty="0"/>
              <a:t>capacity </a:t>
            </a:r>
            <a:r>
              <a:rPr lang="en-US" sz="2000" dirty="0" smtClean="0"/>
              <a:t>auctions</a:t>
            </a:r>
            <a:endParaRPr lang="es-ES" sz="2000" dirty="0"/>
          </a:p>
        </p:txBody>
      </p:sp>
      <p:pic>
        <p:nvPicPr>
          <p:cNvPr id="1027" name="Imagen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16" y="2159124"/>
            <a:ext cx="888682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 y="3717404"/>
            <a:ext cx="8886825" cy="647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600075" y="1773188"/>
            <a:ext cx="1534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rPr>
              <a:t>Spain </a:t>
            </a: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sym typeface="Wingdings" pitchFamily="2" charset="2"/>
              </a:rPr>
              <a:t></a:t>
            </a: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rPr>
              <a:t> France</a:t>
            </a:r>
            <a:endParaRPr kumimoji="0" lang="es-ES" altLang="ja-JP" sz="1000" b="0" i="0" u="none" strike="noStrike" cap="none" normalizeH="0" baseline="0" dirty="0" smtClean="0">
              <a:ln>
                <a:noFill/>
              </a:ln>
              <a:solidFill>
                <a:schemeClr val="tx2"/>
              </a:solidFill>
              <a:effectLst/>
              <a:latin typeface="Arial" pitchFamily="34" charset="0"/>
              <a:cs typeface="Arial" pitchFamily="34" charset="0"/>
              <a:sym typeface="Wingdings" pitchFamily="2" charset="2"/>
            </a:endParaRPr>
          </a:p>
        </p:txBody>
      </p:sp>
      <p:sp>
        <p:nvSpPr>
          <p:cNvPr id="16" name="Rectangle 6"/>
          <p:cNvSpPr>
            <a:spLocks noChangeArrowheads="1"/>
          </p:cNvSpPr>
          <p:nvPr/>
        </p:nvSpPr>
        <p:spPr bwMode="auto">
          <a:xfrm>
            <a:off x="600075" y="3285356"/>
            <a:ext cx="1534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altLang="ja-JP" sz="1400" dirty="0">
                <a:solidFill>
                  <a:schemeClr val="tx2"/>
                </a:solidFill>
                <a:latin typeface="Arial" pitchFamily="34" charset="0"/>
                <a:ea typeface="MS Mincho" pitchFamily="49" charset="-128"/>
                <a:cs typeface="Arial" pitchFamily="34" charset="0"/>
              </a:rPr>
              <a:t>France </a:t>
            </a:r>
            <a:r>
              <a:rPr lang="en-GB" altLang="ja-JP" sz="1400" dirty="0">
                <a:solidFill>
                  <a:schemeClr val="tx2"/>
                </a:solidFill>
                <a:latin typeface="Arial" pitchFamily="34" charset="0"/>
                <a:ea typeface="MS Mincho" pitchFamily="49" charset="-128"/>
                <a:cs typeface="Arial" pitchFamily="34" charset="0"/>
                <a:sym typeface="Wingdings" pitchFamily="2" charset="2"/>
              </a:rPr>
              <a:t></a:t>
            </a:r>
            <a:r>
              <a:rPr lang="en-GB" altLang="ja-JP" sz="1400" dirty="0">
                <a:solidFill>
                  <a:schemeClr val="tx2"/>
                </a:solidFill>
                <a:latin typeface="Arial" pitchFamily="34" charset="0"/>
                <a:ea typeface="MS Mincho" pitchFamily="49" charset="-128"/>
                <a:cs typeface="Arial" pitchFamily="34" charset="0"/>
              </a:rPr>
              <a:t> </a:t>
            </a:r>
            <a:r>
              <a:rPr lang="es-ES_tradnl" altLang="ja-JP" sz="1400" dirty="0" err="1" smtClean="0">
                <a:solidFill>
                  <a:schemeClr val="tx2"/>
                </a:solidFill>
                <a:latin typeface="Arial" pitchFamily="34" charset="0"/>
                <a:ea typeface="MS Mincho" pitchFamily="49" charset="-128"/>
                <a:cs typeface="Arial" pitchFamily="34" charset="0"/>
              </a:rPr>
              <a:t>Spain</a:t>
            </a:r>
            <a:endParaRPr lang="es-ES" altLang="ja-JP" sz="1400" dirty="0">
              <a:solidFill>
                <a:schemeClr val="tx2"/>
              </a:solidFill>
              <a:latin typeface="Arial" pitchFamily="34" charset="0"/>
              <a:ea typeface="MS Mincho" pitchFamily="49" charset="-128"/>
              <a:cs typeface="Arial" pitchFamily="34" charset="0"/>
              <a:sym typeface="Wingdings" pitchFamily="2" charset="2"/>
            </a:endParaRPr>
          </a:p>
        </p:txBody>
      </p:sp>
      <p:sp>
        <p:nvSpPr>
          <p:cNvPr id="6" name="5 CuadroTexto"/>
          <p:cNvSpPr txBox="1"/>
          <p:nvPr/>
        </p:nvSpPr>
        <p:spPr>
          <a:xfrm>
            <a:off x="323528" y="5687670"/>
            <a:ext cx="6048672" cy="261610"/>
          </a:xfrm>
          <a:prstGeom prst="rect">
            <a:avLst/>
          </a:prstGeom>
          <a:noFill/>
        </p:spPr>
        <p:txBody>
          <a:bodyPr wrap="square" rtlCol="0">
            <a:spAutoFit/>
          </a:bodyPr>
          <a:lstStyle/>
          <a:p>
            <a:r>
              <a:rPr lang="es-ES_tradnl" sz="1100" dirty="0" smtClean="0"/>
              <a:t>Figures are </a:t>
            </a:r>
            <a:r>
              <a:rPr lang="es-ES_tradnl" sz="1100" dirty="0" err="1" smtClean="0"/>
              <a:t>provided</a:t>
            </a:r>
            <a:r>
              <a:rPr lang="es-ES_tradnl" sz="1100" dirty="0" smtClean="0"/>
              <a:t> at 0ºC</a:t>
            </a:r>
            <a:endParaRPr lang="es-ES" sz="1100" dirty="0"/>
          </a:p>
        </p:txBody>
      </p:sp>
      <p:sp>
        <p:nvSpPr>
          <p:cNvPr id="11"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t>11. Capacities to be offered at VIP PIRINEOS</a:t>
            </a:r>
            <a:endParaRPr lang="en-US" sz="2800" dirty="0"/>
          </a:p>
        </p:txBody>
      </p:sp>
    </p:spTree>
    <p:extLst>
      <p:ext uri="{BB962C8B-B14F-4D97-AF65-F5344CB8AC3E}">
        <p14:creationId xmlns:p14="http://schemas.microsoft.com/office/powerpoint/2010/main" val="2395711603"/>
      </p:ext>
    </p:extLst>
  </p:cSld>
  <p:clrMapOvr>
    <a:masterClrMapping/>
  </p:clrMapOvr>
  <p:transition>
    <p:cut/>
    <p:sndAc>
      <p:stSnd>
        <p:snd r:embed="rId3"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t>11. Capacities to be offered at VIP PIRINEOS</a:t>
            </a:r>
            <a:endParaRPr lang="en-US" sz="2800" dirty="0"/>
          </a:p>
        </p:txBody>
      </p:sp>
      <p:sp>
        <p:nvSpPr>
          <p:cNvPr id="8" name="7 CuadroTexto"/>
          <p:cNvSpPr txBox="1"/>
          <p:nvPr/>
        </p:nvSpPr>
        <p:spPr>
          <a:xfrm>
            <a:off x="600075" y="908720"/>
            <a:ext cx="8332788" cy="707886"/>
          </a:xfrm>
          <a:prstGeom prst="rect">
            <a:avLst/>
          </a:prstGeom>
          <a:noFill/>
        </p:spPr>
        <p:txBody>
          <a:bodyPr wrap="square" rtlCol="0">
            <a:spAutoFit/>
          </a:bodyPr>
          <a:lstStyle/>
          <a:p>
            <a:pPr algn="just"/>
            <a:r>
              <a:rPr lang="en-US" sz="2000" dirty="0"/>
              <a:t>Capacity to be offered in the annual </a:t>
            </a:r>
            <a:r>
              <a:rPr lang="en-US" sz="2000" dirty="0">
                <a:solidFill>
                  <a:schemeClr val="tx2"/>
                </a:solidFill>
              </a:rPr>
              <a:t>yearly </a:t>
            </a:r>
            <a:r>
              <a:rPr lang="en-US" sz="2000" dirty="0" smtClean="0">
                <a:solidFill>
                  <a:schemeClr val="tx2"/>
                </a:solidFill>
              </a:rPr>
              <a:t>unbundled </a:t>
            </a:r>
            <a:r>
              <a:rPr lang="en-US" sz="2000" dirty="0"/>
              <a:t>capacity </a:t>
            </a:r>
            <a:r>
              <a:rPr lang="en-US" sz="2000" dirty="0" smtClean="0"/>
              <a:t>auction</a:t>
            </a:r>
            <a:endParaRPr lang="es-ES" sz="2000" dirty="0"/>
          </a:p>
        </p:txBody>
      </p:sp>
      <p:pic>
        <p:nvPicPr>
          <p:cNvPr id="1025" name="Imagen 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851" y="2114103"/>
            <a:ext cx="2924175" cy="1276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6"/>
          <p:cNvSpPr>
            <a:spLocks noChangeArrowheads="1"/>
          </p:cNvSpPr>
          <p:nvPr/>
        </p:nvSpPr>
        <p:spPr bwMode="auto">
          <a:xfrm>
            <a:off x="2769942" y="1772816"/>
            <a:ext cx="1534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rPr>
              <a:t>Spain </a:t>
            </a: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sym typeface="Wingdings" pitchFamily="2" charset="2"/>
              </a:rPr>
              <a:t></a:t>
            </a: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rPr>
              <a:t> France</a:t>
            </a:r>
            <a:endParaRPr kumimoji="0" lang="es-ES" altLang="ja-JP" sz="1000" b="0" i="0" u="none" strike="noStrike" cap="none" normalizeH="0" baseline="0" dirty="0" smtClean="0">
              <a:ln>
                <a:noFill/>
              </a:ln>
              <a:solidFill>
                <a:schemeClr val="tx2"/>
              </a:solidFill>
              <a:effectLst/>
              <a:latin typeface="Arial" pitchFamily="34" charset="0"/>
              <a:cs typeface="Arial" pitchFamily="34" charset="0"/>
              <a:sym typeface="Wingdings" pitchFamily="2" charset="2"/>
            </a:endParaRPr>
          </a:p>
        </p:txBody>
      </p:sp>
      <p:sp>
        <p:nvSpPr>
          <p:cNvPr id="21" name="Rectangle 6"/>
          <p:cNvSpPr>
            <a:spLocks noChangeArrowheads="1"/>
          </p:cNvSpPr>
          <p:nvPr/>
        </p:nvSpPr>
        <p:spPr bwMode="auto">
          <a:xfrm>
            <a:off x="2880851" y="3861048"/>
            <a:ext cx="1534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altLang="ja-JP" sz="1400" dirty="0">
                <a:solidFill>
                  <a:schemeClr val="tx2"/>
                </a:solidFill>
                <a:latin typeface="Arial" pitchFamily="34" charset="0"/>
                <a:ea typeface="MS Mincho" pitchFamily="49" charset="-128"/>
                <a:cs typeface="Arial" pitchFamily="34" charset="0"/>
              </a:rPr>
              <a:t>France </a:t>
            </a:r>
            <a:r>
              <a:rPr lang="en-GB" altLang="ja-JP" sz="1400" dirty="0">
                <a:solidFill>
                  <a:schemeClr val="tx2"/>
                </a:solidFill>
                <a:latin typeface="Arial" pitchFamily="34" charset="0"/>
                <a:ea typeface="MS Mincho" pitchFamily="49" charset="-128"/>
                <a:cs typeface="Arial" pitchFamily="34" charset="0"/>
                <a:sym typeface="Wingdings" pitchFamily="2" charset="2"/>
              </a:rPr>
              <a:t></a:t>
            </a:r>
            <a:r>
              <a:rPr lang="en-GB" altLang="ja-JP" sz="1400" dirty="0">
                <a:solidFill>
                  <a:schemeClr val="tx2"/>
                </a:solidFill>
                <a:latin typeface="Arial" pitchFamily="34" charset="0"/>
                <a:ea typeface="MS Mincho" pitchFamily="49" charset="-128"/>
                <a:cs typeface="Arial" pitchFamily="34" charset="0"/>
              </a:rPr>
              <a:t> </a:t>
            </a:r>
            <a:r>
              <a:rPr lang="es-ES_tradnl" altLang="ja-JP" sz="1400" dirty="0" err="1" smtClean="0">
                <a:solidFill>
                  <a:schemeClr val="tx2"/>
                </a:solidFill>
                <a:latin typeface="Arial" pitchFamily="34" charset="0"/>
                <a:ea typeface="MS Mincho" pitchFamily="49" charset="-128"/>
                <a:cs typeface="Arial" pitchFamily="34" charset="0"/>
              </a:rPr>
              <a:t>Spain</a:t>
            </a:r>
            <a:endParaRPr lang="es-ES" altLang="ja-JP" sz="1400" dirty="0">
              <a:solidFill>
                <a:schemeClr val="tx2"/>
              </a:solidFill>
              <a:latin typeface="Arial" pitchFamily="34" charset="0"/>
              <a:ea typeface="MS Mincho" pitchFamily="49" charset="-128"/>
              <a:cs typeface="Arial" pitchFamily="34" charset="0"/>
              <a:sym typeface="Wingdings" pitchFamily="2" charset="2"/>
            </a:endParaRPr>
          </a:p>
        </p:txBody>
      </p:sp>
      <p:pic>
        <p:nvPicPr>
          <p:cNvPr id="22" name="21 Imagen"/>
          <p:cNvPicPr/>
          <p:nvPr/>
        </p:nvPicPr>
        <p:blipFill>
          <a:blip r:embed="rId5">
            <a:extLst>
              <a:ext uri="{28A0092B-C50C-407E-A947-70E740481C1C}">
                <a14:useLocalDpi xmlns:a14="http://schemas.microsoft.com/office/drawing/2010/main" val="0"/>
              </a:ext>
            </a:extLst>
          </a:blip>
          <a:srcRect/>
          <a:stretch>
            <a:fillRect/>
          </a:stretch>
        </p:blipFill>
        <p:spPr bwMode="auto">
          <a:xfrm>
            <a:off x="2952859" y="4182769"/>
            <a:ext cx="2915285" cy="1275080"/>
          </a:xfrm>
          <a:prstGeom prst="rect">
            <a:avLst/>
          </a:prstGeom>
          <a:noFill/>
          <a:ln>
            <a:noFill/>
          </a:ln>
        </p:spPr>
      </p:pic>
      <p:sp>
        <p:nvSpPr>
          <p:cNvPr id="13" name="12 CuadroTexto"/>
          <p:cNvSpPr txBox="1"/>
          <p:nvPr/>
        </p:nvSpPr>
        <p:spPr>
          <a:xfrm>
            <a:off x="899592" y="5687670"/>
            <a:ext cx="6048672" cy="261610"/>
          </a:xfrm>
          <a:prstGeom prst="rect">
            <a:avLst/>
          </a:prstGeom>
          <a:noFill/>
        </p:spPr>
        <p:txBody>
          <a:bodyPr wrap="square" rtlCol="0">
            <a:spAutoFit/>
          </a:bodyPr>
          <a:lstStyle/>
          <a:p>
            <a:r>
              <a:rPr lang="es-ES_tradnl" sz="1100" dirty="0" smtClean="0"/>
              <a:t>Figures are </a:t>
            </a:r>
            <a:r>
              <a:rPr lang="es-ES_tradnl" sz="1100" dirty="0" err="1" smtClean="0"/>
              <a:t>provided</a:t>
            </a:r>
            <a:r>
              <a:rPr lang="es-ES_tradnl" sz="1100" dirty="0" smtClean="0"/>
              <a:t> at 0ºC</a:t>
            </a:r>
            <a:endParaRPr lang="es-ES" sz="1100" dirty="0"/>
          </a:p>
        </p:txBody>
      </p:sp>
    </p:spTree>
    <p:extLst>
      <p:ext uri="{BB962C8B-B14F-4D97-AF65-F5344CB8AC3E}">
        <p14:creationId xmlns:p14="http://schemas.microsoft.com/office/powerpoint/2010/main" val="1330118990"/>
      </p:ext>
    </p:extLst>
  </p:cSld>
  <p:clrMapOvr>
    <a:masterClrMapping/>
  </p:clrMapOvr>
  <p:transition>
    <p:cut/>
    <p:sndAc>
      <p:stSnd>
        <p:snd r:embed="rId3"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US" sz="2800" dirty="0" smtClean="0"/>
              <a:t>11. Capacities to be offered at VIP PIRINEOS</a:t>
            </a:r>
            <a:endParaRPr lang="en-US" sz="2800" dirty="0"/>
          </a:p>
        </p:txBody>
      </p:sp>
      <p:sp>
        <p:nvSpPr>
          <p:cNvPr id="8" name="7 CuadroTexto"/>
          <p:cNvSpPr txBox="1"/>
          <p:nvPr/>
        </p:nvSpPr>
        <p:spPr>
          <a:xfrm>
            <a:off x="600075" y="908720"/>
            <a:ext cx="8332788" cy="707886"/>
          </a:xfrm>
          <a:prstGeom prst="rect">
            <a:avLst/>
          </a:prstGeom>
          <a:noFill/>
        </p:spPr>
        <p:txBody>
          <a:bodyPr wrap="square" rtlCol="0">
            <a:spAutoFit/>
          </a:bodyPr>
          <a:lstStyle/>
          <a:p>
            <a:pPr algn="just"/>
            <a:r>
              <a:rPr lang="en-US" sz="2000" dirty="0"/>
              <a:t>Capacity to be offered in the annual </a:t>
            </a:r>
            <a:r>
              <a:rPr lang="en-US" sz="2000" dirty="0" smtClean="0">
                <a:solidFill>
                  <a:schemeClr val="tx2"/>
                </a:solidFill>
              </a:rPr>
              <a:t>quarterly bundled </a:t>
            </a:r>
            <a:r>
              <a:rPr lang="en-US" sz="2000" dirty="0"/>
              <a:t>capacity </a:t>
            </a:r>
            <a:r>
              <a:rPr lang="en-US" sz="2000" dirty="0" smtClean="0"/>
              <a:t>auction</a:t>
            </a:r>
            <a:endParaRPr lang="es-ES" sz="2000" dirty="0"/>
          </a:p>
        </p:txBody>
      </p:sp>
      <p:sp>
        <p:nvSpPr>
          <p:cNvPr id="20" name="Rectangle 6"/>
          <p:cNvSpPr>
            <a:spLocks noChangeArrowheads="1"/>
          </p:cNvSpPr>
          <p:nvPr/>
        </p:nvSpPr>
        <p:spPr bwMode="auto">
          <a:xfrm>
            <a:off x="683568" y="1772815"/>
            <a:ext cx="1534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rPr>
              <a:t>Spain </a:t>
            </a: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sym typeface="Wingdings" pitchFamily="2" charset="2"/>
              </a:rPr>
              <a:t></a:t>
            </a:r>
            <a:r>
              <a:rPr kumimoji="0" lang="en-GB" altLang="ja-JP" sz="1400" b="1" i="0" u="none" strike="noStrike" cap="none" normalizeH="0" baseline="0" dirty="0" smtClean="0">
                <a:ln>
                  <a:noFill/>
                </a:ln>
                <a:solidFill>
                  <a:schemeClr val="tx2"/>
                </a:solidFill>
                <a:effectLst/>
                <a:latin typeface="Arial" pitchFamily="34" charset="0"/>
                <a:ea typeface="MS Mincho" pitchFamily="49" charset="-128"/>
                <a:cs typeface="Arial" pitchFamily="34" charset="0"/>
              </a:rPr>
              <a:t> France</a:t>
            </a:r>
            <a:endParaRPr kumimoji="0" lang="es-ES" altLang="ja-JP" sz="1000" b="0" i="0" u="none" strike="noStrike" cap="none" normalizeH="0" baseline="0" dirty="0" smtClean="0">
              <a:ln>
                <a:noFill/>
              </a:ln>
              <a:solidFill>
                <a:schemeClr val="tx2"/>
              </a:solidFill>
              <a:effectLst/>
              <a:latin typeface="Arial" pitchFamily="34" charset="0"/>
              <a:cs typeface="Arial" pitchFamily="34" charset="0"/>
              <a:sym typeface="Wingdings" pitchFamily="2" charset="2"/>
            </a:endParaRPr>
          </a:p>
        </p:txBody>
      </p:sp>
      <p:sp>
        <p:nvSpPr>
          <p:cNvPr id="21" name="Rectangle 6"/>
          <p:cNvSpPr>
            <a:spLocks noChangeArrowheads="1"/>
          </p:cNvSpPr>
          <p:nvPr/>
        </p:nvSpPr>
        <p:spPr bwMode="auto">
          <a:xfrm>
            <a:off x="755576" y="3769295"/>
            <a:ext cx="1534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altLang="ja-JP" sz="1400" dirty="0">
                <a:solidFill>
                  <a:schemeClr val="tx2"/>
                </a:solidFill>
                <a:latin typeface="Arial" pitchFamily="34" charset="0"/>
                <a:ea typeface="MS Mincho" pitchFamily="49" charset="-128"/>
                <a:cs typeface="Arial" pitchFamily="34" charset="0"/>
              </a:rPr>
              <a:t>France </a:t>
            </a:r>
            <a:r>
              <a:rPr lang="en-GB" altLang="ja-JP" sz="1400" dirty="0">
                <a:solidFill>
                  <a:schemeClr val="tx2"/>
                </a:solidFill>
                <a:latin typeface="Arial" pitchFamily="34" charset="0"/>
                <a:ea typeface="MS Mincho" pitchFamily="49" charset="-128"/>
                <a:cs typeface="Arial" pitchFamily="34" charset="0"/>
                <a:sym typeface="Wingdings" pitchFamily="2" charset="2"/>
              </a:rPr>
              <a:t></a:t>
            </a:r>
            <a:r>
              <a:rPr lang="en-GB" altLang="ja-JP" sz="1400" dirty="0">
                <a:solidFill>
                  <a:schemeClr val="tx2"/>
                </a:solidFill>
                <a:latin typeface="Arial" pitchFamily="34" charset="0"/>
                <a:ea typeface="MS Mincho" pitchFamily="49" charset="-128"/>
                <a:cs typeface="Arial" pitchFamily="34" charset="0"/>
              </a:rPr>
              <a:t> </a:t>
            </a:r>
            <a:r>
              <a:rPr lang="es-ES_tradnl" altLang="ja-JP" sz="1400" dirty="0" err="1" smtClean="0">
                <a:solidFill>
                  <a:schemeClr val="tx2"/>
                </a:solidFill>
                <a:latin typeface="Arial" pitchFamily="34" charset="0"/>
                <a:ea typeface="MS Mincho" pitchFamily="49" charset="-128"/>
                <a:cs typeface="Arial" pitchFamily="34" charset="0"/>
              </a:rPr>
              <a:t>Spain</a:t>
            </a:r>
            <a:endParaRPr lang="es-ES" altLang="ja-JP" sz="1400" dirty="0">
              <a:solidFill>
                <a:schemeClr val="tx2"/>
              </a:solidFill>
              <a:latin typeface="Arial" pitchFamily="34" charset="0"/>
              <a:ea typeface="MS Mincho" pitchFamily="49" charset="-128"/>
              <a:cs typeface="Arial" pitchFamily="34" charset="0"/>
              <a:sym typeface="Wingdings" pitchFamily="2" charset="2"/>
            </a:endParaRPr>
          </a:p>
        </p:txBody>
      </p:sp>
      <p:pic>
        <p:nvPicPr>
          <p:cNvPr id="2050" name="Imagen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348880"/>
            <a:ext cx="66579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45" y="4437112"/>
            <a:ext cx="6734175" cy="990600"/>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683568" y="5687670"/>
            <a:ext cx="6048672" cy="261610"/>
          </a:xfrm>
          <a:prstGeom prst="rect">
            <a:avLst/>
          </a:prstGeom>
          <a:noFill/>
        </p:spPr>
        <p:txBody>
          <a:bodyPr wrap="square" rtlCol="0">
            <a:spAutoFit/>
          </a:bodyPr>
          <a:lstStyle/>
          <a:p>
            <a:r>
              <a:rPr lang="es-ES_tradnl" sz="1100" dirty="0" smtClean="0"/>
              <a:t>Figures are </a:t>
            </a:r>
            <a:r>
              <a:rPr lang="es-ES_tradnl" sz="1100" dirty="0" err="1" smtClean="0"/>
              <a:t>provided</a:t>
            </a:r>
            <a:r>
              <a:rPr lang="es-ES_tradnl" sz="1100" dirty="0" smtClean="0"/>
              <a:t> at 0ºC</a:t>
            </a:r>
            <a:endParaRPr lang="es-ES" sz="1100" dirty="0"/>
          </a:p>
        </p:txBody>
      </p:sp>
    </p:spTree>
    <p:extLst>
      <p:ext uri="{BB962C8B-B14F-4D97-AF65-F5344CB8AC3E}">
        <p14:creationId xmlns:p14="http://schemas.microsoft.com/office/powerpoint/2010/main" val="2787792405"/>
      </p:ext>
    </p:extLst>
  </p:cSld>
  <p:clrMapOvr>
    <a:masterClrMapping/>
  </p:clrMapOvr>
  <p:transition>
    <p:cut/>
    <p:sndAc>
      <p:stSnd>
        <p:snd r:embed="rId3"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t>V.1 Balancing </a:t>
            </a:r>
            <a:r>
              <a:rPr lang="en-US" sz="3200" dirty="0"/>
              <a:t>and Interoperability: implementation priorities </a:t>
            </a:r>
            <a:endParaRPr lang="en-GB" sz="3200" dirty="0"/>
          </a:p>
        </p:txBody>
      </p:sp>
    </p:spTree>
    <p:extLst>
      <p:ext uri="{BB962C8B-B14F-4D97-AF65-F5344CB8AC3E}">
        <p14:creationId xmlns:p14="http://schemas.microsoft.com/office/powerpoint/2010/main" val="23392842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marL="0" indent="0" algn="just">
              <a:spcBef>
                <a:spcPts val="600"/>
              </a:spcBef>
              <a:spcAft>
                <a:spcPts val="600"/>
              </a:spcAft>
            </a:pPr>
            <a:r>
              <a:rPr lang="en-US" sz="1800" b="1" dirty="0" smtClean="0">
                <a:solidFill>
                  <a:schemeClr val="tx2"/>
                </a:solidFill>
              </a:rPr>
              <a:t>Harmonisation priorities for 2015 of CAM, BAL &amp; INT NC:</a:t>
            </a:r>
          </a:p>
          <a:p>
            <a:pPr marL="285750" indent="-285750" algn="just">
              <a:spcBef>
                <a:spcPts val="600"/>
              </a:spcBef>
              <a:spcAft>
                <a:spcPts val="600"/>
              </a:spcAft>
              <a:buFont typeface="Arial" panose="020B0604020202020204" pitchFamily="34" charset="0"/>
              <a:buChar char="•"/>
            </a:pPr>
            <a:r>
              <a:rPr lang="en-US" sz="1800" dirty="0"/>
              <a:t>Balancing regimes of </a:t>
            </a:r>
            <a:r>
              <a:rPr lang="en-US" sz="1800" dirty="0" err="1"/>
              <a:t>GRTgaz</a:t>
            </a:r>
            <a:r>
              <a:rPr lang="en-US" sz="1800" dirty="0"/>
              <a:t> and TIGF </a:t>
            </a:r>
            <a:r>
              <a:rPr lang="en-US" sz="1800" dirty="0" smtClean="0"/>
              <a:t>will converge </a:t>
            </a:r>
            <a:r>
              <a:rPr lang="en-US" sz="1800" dirty="0"/>
              <a:t>in order to be able to offer a common VTP in the south of France by 1</a:t>
            </a:r>
            <a:r>
              <a:rPr lang="en-US" sz="1800" baseline="30000" dirty="0"/>
              <a:t>st</a:t>
            </a:r>
            <a:r>
              <a:rPr lang="en-US" sz="1800" dirty="0"/>
              <a:t> April </a:t>
            </a:r>
            <a:r>
              <a:rPr lang="en-US" sz="1800" dirty="0" smtClean="0"/>
              <a:t>2015</a:t>
            </a:r>
            <a:endParaRPr lang="en-US" sz="1800" dirty="0"/>
          </a:p>
          <a:p>
            <a:pPr marL="285750" indent="-285750" algn="just">
              <a:spcBef>
                <a:spcPts val="600"/>
              </a:spcBef>
              <a:spcAft>
                <a:spcPts val="600"/>
              </a:spcAft>
              <a:buFont typeface="Arial" panose="020B0604020202020204" pitchFamily="34" charset="0"/>
              <a:buChar char="•"/>
            </a:pPr>
            <a:r>
              <a:rPr lang="en-US" sz="1800" dirty="0" smtClean="0"/>
              <a:t>Priorities for 1</a:t>
            </a:r>
            <a:r>
              <a:rPr lang="en-US" sz="1800" baseline="30000" dirty="0" smtClean="0"/>
              <a:t>st</a:t>
            </a:r>
            <a:r>
              <a:rPr lang="en-US" sz="1800" dirty="0" smtClean="0"/>
              <a:t> November 2015:</a:t>
            </a:r>
          </a:p>
          <a:p>
            <a:pPr marL="476250" lvl="1" indent="-285750" algn="just">
              <a:spcBef>
                <a:spcPts val="600"/>
              </a:spcBef>
              <a:spcAft>
                <a:spcPts val="600"/>
              </a:spcAft>
              <a:buFont typeface="Arial" panose="020B0604020202020204" pitchFamily="34" charset="0"/>
              <a:buChar char="•"/>
            </a:pPr>
            <a:r>
              <a:rPr lang="en-US" sz="1800" dirty="0" smtClean="0"/>
              <a:t>Gas day (according to the CAM NC)</a:t>
            </a:r>
          </a:p>
          <a:p>
            <a:pPr marL="476250" lvl="1" indent="-285750" algn="just">
              <a:spcBef>
                <a:spcPts val="600"/>
              </a:spcBef>
              <a:spcAft>
                <a:spcPts val="600"/>
              </a:spcAft>
              <a:buFont typeface="Arial" panose="020B0604020202020204" pitchFamily="34" charset="0"/>
              <a:buChar char="•"/>
            </a:pPr>
            <a:r>
              <a:rPr lang="en-US" sz="1800" dirty="0" smtClean="0"/>
              <a:t>Nomination </a:t>
            </a:r>
            <a:r>
              <a:rPr lang="en-US" sz="1800" dirty="0"/>
              <a:t>and re-nomination procedures at IPs (according to the BAL NC): to be specified in interconnection agreements. </a:t>
            </a:r>
            <a:r>
              <a:rPr lang="en-US" sz="1800" dirty="0" smtClean="0"/>
              <a:t>A </a:t>
            </a:r>
            <a:r>
              <a:rPr lang="en-US" sz="1800" dirty="0" err="1" smtClean="0"/>
              <a:t>synchronised</a:t>
            </a:r>
            <a:r>
              <a:rPr lang="en-US" sz="1800" dirty="0" smtClean="0"/>
              <a:t> </a:t>
            </a:r>
            <a:r>
              <a:rPr lang="en-US" sz="1800" dirty="0"/>
              <a:t>entry into force for all IPs involving adjacent </a:t>
            </a:r>
            <a:r>
              <a:rPr lang="en-US" sz="1800" dirty="0" smtClean="0"/>
              <a:t>TSOs is recommended.</a:t>
            </a:r>
            <a:endParaRPr lang="en-US" sz="1800" dirty="0"/>
          </a:p>
          <a:p>
            <a:pPr marL="476250" lvl="1" indent="-285750" algn="just">
              <a:spcBef>
                <a:spcPts val="600"/>
              </a:spcBef>
              <a:spcAft>
                <a:spcPts val="600"/>
              </a:spcAft>
              <a:buFont typeface="Arial" panose="020B0604020202020204" pitchFamily="34" charset="0"/>
              <a:buChar char="•"/>
            </a:pPr>
            <a:r>
              <a:rPr lang="en-US" sz="1800" dirty="0" smtClean="0"/>
              <a:t>Data exchange (according to the INT NC)</a:t>
            </a:r>
          </a:p>
          <a:p>
            <a:pPr marL="476250" lvl="1" indent="-285750" algn="just">
              <a:spcBef>
                <a:spcPts val="600"/>
              </a:spcBef>
              <a:spcAft>
                <a:spcPts val="600"/>
              </a:spcAft>
              <a:buFont typeface="Arial" panose="020B0604020202020204" pitchFamily="34" charset="0"/>
              <a:buChar char="•"/>
            </a:pPr>
            <a:r>
              <a:rPr lang="en-US" sz="1800" dirty="0" smtClean="0"/>
              <a:t>Reference temperature (capacity</a:t>
            </a:r>
            <a:r>
              <a:rPr lang="en-US" sz="1800" dirty="0"/>
              <a:t> </a:t>
            </a:r>
            <a:r>
              <a:rPr lang="en-US" sz="1800" dirty="0" smtClean="0"/>
              <a:t>and nominations) (according to the INT NC)</a:t>
            </a:r>
          </a:p>
        </p:txBody>
      </p:sp>
      <p:sp>
        <p:nvSpPr>
          <p:cNvPr id="5" name="Rectangle 2"/>
          <p:cNvSpPr txBox="1">
            <a:spLocks noChangeArrowheads="1"/>
          </p:cNvSpPr>
          <p:nvPr/>
        </p:nvSpPr>
        <p:spPr bwMode="auto">
          <a:xfrm>
            <a:off x="600075" y="333375"/>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1. Preliminary identification of priorities for IPs</a:t>
            </a:r>
            <a:endParaRPr lang="fr-FR" sz="2800" dirty="0"/>
          </a:p>
        </p:txBody>
      </p:sp>
    </p:spTree>
    <p:extLst>
      <p:ext uri="{BB962C8B-B14F-4D97-AF65-F5344CB8AC3E}">
        <p14:creationId xmlns:p14="http://schemas.microsoft.com/office/powerpoint/2010/main" val="1560946021"/>
      </p:ext>
    </p:extLst>
  </p:cSld>
  <p:clrMapOvr>
    <a:masterClrMapping/>
  </p:clrMapOvr>
  <p:transition>
    <p:cut/>
    <p:sndAc>
      <p:stSnd>
        <p:snd r:embed="rId3"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t>VI.1 2013 </a:t>
            </a:r>
            <a:r>
              <a:rPr lang="en-US" sz="3200" dirty="0"/>
              <a:t>South Gas Regional Investment Plan (GRIP) (for information by TSOs) </a:t>
            </a:r>
            <a:endParaRPr lang="en-GB" sz="3200" dirty="0"/>
          </a:p>
        </p:txBody>
      </p:sp>
    </p:spTree>
    <p:extLst>
      <p:ext uri="{BB962C8B-B14F-4D97-AF65-F5344CB8AC3E}">
        <p14:creationId xmlns:p14="http://schemas.microsoft.com/office/powerpoint/2010/main" val="27901163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grpSp>
      </p:grpSp>
      <p:sp>
        <p:nvSpPr>
          <p:cNvPr id="3075" name="Title 4"/>
          <p:cNvSpPr>
            <a:spLocks noGrp="1"/>
          </p:cNvSpPr>
          <p:nvPr>
            <p:ph type="ctrTitle" idx="4294967295"/>
          </p:nvPr>
        </p:nvSpPr>
        <p:spPr bwMode="auto">
          <a:xfrm>
            <a:off x="827584" y="836712"/>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lnSpc>
                <a:spcPct val="150000"/>
              </a:lnSpc>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br>
              <a:rPr lang="en-GB" b="1" dirty="0" smtClean="0">
                <a:solidFill>
                  <a:srgbClr val="5F5F5F"/>
                </a:solidFill>
                <a:latin typeface="Calibri" pitchFamily="34" charset="0"/>
              </a:rPr>
            </a:br>
            <a:r>
              <a:rPr lang="en-GB" sz="3600" b="1" dirty="0" smtClean="0">
                <a:solidFill>
                  <a:srgbClr val="2A3F82"/>
                </a:solidFill>
                <a:latin typeface="Calibri" pitchFamily="34" charset="0"/>
              </a:rPr>
              <a:t> </a:t>
            </a:r>
            <a:r>
              <a:rPr lang="en-GB" sz="3600" i="1" dirty="0" smtClean="0">
                <a:solidFill>
                  <a:srgbClr val="2A3F82"/>
                </a:solidFill>
                <a:latin typeface="Calibri" pitchFamily="34" charset="0"/>
              </a:rPr>
              <a:t>Second Edition</a:t>
            </a:r>
            <a:endParaRPr lang="en-GB" sz="4330" i="1" dirty="0" smtClean="0">
              <a:solidFill>
                <a:srgbClr val="5F5F5F"/>
              </a:solidFill>
              <a:latin typeface="Calibri" pitchFamily="34" charset="0"/>
            </a:endParaRP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dirty="0">
                <a:solidFill>
                  <a:srgbClr val="2A3F82"/>
                </a:solidFill>
                <a:latin typeface="Calibri" pitchFamily="34" charset="0"/>
              </a:rPr>
              <a:t>Gas Regional Investment </a:t>
            </a:r>
            <a:r>
              <a:rPr lang="en-GB" sz="4400" dirty="0" smtClean="0">
                <a:solidFill>
                  <a:srgbClr val="2A3F82"/>
                </a:solidFill>
                <a:latin typeface="Calibri" pitchFamily="34" charset="0"/>
              </a:rPr>
              <a:t>Plan</a:t>
            </a:r>
            <a:endParaRPr lang="en-GB" sz="4400" dirty="0">
              <a:solidFill>
                <a:srgbClr val="2A3F82"/>
              </a:solidFill>
              <a:latin typeface="Calibri" pitchFamily="34" charset="0"/>
            </a:endParaRP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sz="1800" b="0">
              <a:solidFill>
                <a:prstClr val="black"/>
              </a:solidFill>
            </a:endParaRPr>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b="0" dirty="0" smtClean="0">
                <a:solidFill>
                  <a:srgbClr val="5F5F5F"/>
                </a:solidFill>
                <a:latin typeface="Calibri" pitchFamily="34" charset="0"/>
              </a:rPr>
              <a:t>SGRI </a:t>
            </a:r>
            <a:r>
              <a:rPr lang="en-GB" sz="3000" b="0" dirty="0">
                <a:solidFill>
                  <a:srgbClr val="5F5F5F"/>
                </a:solidFill>
                <a:latin typeface="Calibri" pitchFamily="34" charset="0"/>
              </a:rPr>
              <a:t>– </a:t>
            </a:r>
            <a:r>
              <a:rPr lang="en-GB" sz="3000" b="0" dirty="0" smtClean="0">
                <a:solidFill>
                  <a:srgbClr val="5F5F5F"/>
                </a:solidFill>
                <a:latin typeface="Calibri" pitchFamily="34" charset="0"/>
              </a:rPr>
              <a:t>19 February 2014</a:t>
            </a:r>
            <a:endParaRPr lang="en-GB" sz="3000" b="0" dirty="0">
              <a:solidFill>
                <a:srgbClr val="5F5F5F"/>
              </a:solidFill>
              <a:latin typeface="Calibri" pitchFamily="34" charset="0"/>
            </a:endParaRPr>
          </a:p>
        </p:txBody>
      </p:sp>
    </p:spTree>
    <p:extLst>
      <p:ext uri="{BB962C8B-B14F-4D97-AF65-F5344CB8AC3E}">
        <p14:creationId xmlns:p14="http://schemas.microsoft.com/office/powerpoint/2010/main" val="1830894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1"/>
            <a:ext cx="8229600" cy="692696"/>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Table of content </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b="0">
                <a:solidFill>
                  <a:srgbClr val="666666"/>
                </a:solidFill>
                <a:latin typeface="Calibri" pitchFamily="34" charset="0"/>
              </a:rPr>
              <a:pPr algn="r"/>
              <a:t>37</a:t>
            </a:fld>
            <a:endParaRPr lang="en-GB" sz="1400" b="0">
              <a:solidFill>
                <a:srgbClr val="666666"/>
              </a:solidFill>
              <a:latin typeface="Calibri" pitchFamily="34" charset="0"/>
            </a:endParaRPr>
          </a:p>
        </p:txBody>
      </p:sp>
      <p:sp>
        <p:nvSpPr>
          <p:cNvPr id="194564" name="Espace réservé du contenu 2"/>
          <p:cNvSpPr txBox="1">
            <a:spLocks/>
          </p:cNvSpPr>
          <p:nvPr/>
        </p:nvSpPr>
        <p:spPr bwMode="auto">
          <a:xfrm>
            <a:off x="395536" y="1268760"/>
            <a:ext cx="8353425" cy="4968552"/>
          </a:xfrm>
          <a:prstGeom prst="rect">
            <a:avLst/>
          </a:prstGeom>
          <a:noFill/>
          <a:ln w="9525">
            <a:noFill/>
            <a:miter lim="800000"/>
            <a:headEnd/>
            <a:tailEnd/>
          </a:ln>
        </p:spPr>
        <p:txBody>
          <a:bodyPr/>
          <a:lstStyle/>
          <a:p>
            <a:pPr marL="534988" lvl="1" indent="-354013">
              <a:lnSpc>
                <a:spcPct val="150000"/>
              </a:lnSpc>
              <a:spcBef>
                <a:spcPct val="10000"/>
              </a:spcBef>
              <a:buFont typeface="Arial" charset="0"/>
              <a:buAutoNum type="arabicPeriod"/>
              <a:defRPr/>
            </a:pPr>
            <a:r>
              <a:rPr lang="en-GB" sz="3200" dirty="0" smtClean="0">
                <a:solidFill>
                  <a:srgbClr val="1F497D">
                    <a:lumMod val="60000"/>
                    <a:lumOff val="40000"/>
                  </a:srgb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dirty="0" smtClean="0">
                <a:solidFill>
                  <a:srgbClr val="1F497D">
                    <a:lumMod val="60000"/>
                    <a:lumOff val="40000"/>
                  </a:srgbClr>
                </a:solidFill>
                <a:latin typeface="Calibri" pitchFamily="34" charset="0"/>
              </a:rPr>
              <a:t>Content</a:t>
            </a:r>
          </a:p>
          <a:p>
            <a:pPr marL="534988" lvl="1" indent="-354013">
              <a:lnSpc>
                <a:spcPct val="150000"/>
              </a:lnSpc>
              <a:spcBef>
                <a:spcPct val="10000"/>
              </a:spcBef>
              <a:buFont typeface="Arial" charset="0"/>
              <a:buAutoNum type="arabicPeriod"/>
              <a:defRPr/>
            </a:pPr>
            <a:r>
              <a:rPr lang="en-GB" sz="3200" dirty="0" smtClean="0">
                <a:solidFill>
                  <a:srgbClr val="1F497D">
                    <a:lumMod val="60000"/>
                    <a:lumOff val="40000"/>
                  </a:srgbClr>
                </a:solidFill>
                <a:latin typeface="Calibri" pitchFamily="34" charset="0"/>
              </a:rPr>
              <a:t>Planning</a:t>
            </a:r>
          </a:p>
          <a:p>
            <a:pPr marL="534988" lvl="1" indent="-354013">
              <a:spcBef>
                <a:spcPct val="10000"/>
              </a:spcBef>
              <a:buFont typeface="Arial" charset="0"/>
              <a:buAutoNum type="arabicPeriod"/>
              <a:defRPr/>
            </a:pPr>
            <a:endParaRPr lang="en-GB" sz="2800" dirty="0">
              <a:solidFill>
                <a:srgbClr val="1F497D">
                  <a:lumMod val="60000"/>
                  <a:lumOff val="40000"/>
                </a:srgbClr>
              </a:solidFill>
              <a:latin typeface="Calibri" pitchFamily="34" charset="0"/>
            </a:endParaRPr>
          </a:p>
          <a:p>
            <a:pPr marL="534988" lvl="1" indent="-354013">
              <a:spcBef>
                <a:spcPct val="10000"/>
              </a:spcBef>
              <a:buFont typeface="Arial" charset="0"/>
              <a:buAutoNum type="arabicPeriod"/>
              <a:defRPr/>
            </a:pPr>
            <a:endParaRPr lang="en-GB" sz="2800" dirty="0">
              <a:solidFill>
                <a:srgbClr val="1F497D">
                  <a:lumMod val="60000"/>
                  <a:lumOff val="40000"/>
                </a:srgbClr>
              </a:solidFill>
              <a:latin typeface="Calibri" pitchFamily="34" charset="0"/>
            </a:endParaRPr>
          </a:p>
          <a:p>
            <a:pPr marL="342900" indent="-342900">
              <a:spcBef>
                <a:spcPct val="10000"/>
              </a:spcBef>
              <a:buFont typeface="Arial" charset="0"/>
              <a:buNone/>
              <a:defRPr/>
            </a:pPr>
            <a:endParaRPr lang="en-GB" sz="2000"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dirty="0">
              <a:solidFill>
                <a:srgbClr val="2A3C82"/>
              </a:solidFill>
              <a:latin typeface="Calibri" pitchFamily="34" charset="0"/>
            </a:endParaRPr>
          </a:p>
        </p:txBody>
      </p:sp>
    </p:spTree>
    <p:extLst>
      <p:ext uri="{BB962C8B-B14F-4D97-AF65-F5344CB8AC3E}">
        <p14:creationId xmlns:p14="http://schemas.microsoft.com/office/powerpoint/2010/main" val="1357475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sz="1800" b="0">
              <a:solidFill>
                <a:prstClr val="black"/>
              </a:solidFill>
            </a:endParaRP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dirty="0" smtClean="0">
                <a:solidFill>
                  <a:srgbClr val="2A3F82"/>
                </a:solidFill>
                <a:latin typeface="Calibri" pitchFamily="34" charset="0"/>
              </a:rPr>
              <a:t>Perimeter /Objectives</a:t>
            </a:r>
            <a:endParaRPr lang="en-US" sz="3200"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dirty="0" smtClean="0">
                <a:solidFill>
                  <a:srgbClr val="4F81BD">
                    <a:lumMod val="75000"/>
                  </a:srgbClr>
                </a:solidFill>
                <a:latin typeface="Calibri" pitchFamily="34" charset="0"/>
              </a:rPr>
              <a:t>3 Countries (FR, SP, PT) and 4 TSOs </a:t>
            </a:r>
          </a:p>
          <a:p>
            <a:pPr marL="77788" indent="-354013">
              <a:spcBef>
                <a:spcPct val="10000"/>
              </a:spcBef>
              <a:buFont typeface="Wingdings" pitchFamily="2" charset="2"/>
              <a:buChar char="Ø"/>
              <a:defRPr/>
            </a:pPr>
            <a:r>
              <a:rPr lang="en-GB" sz="2800" dirty="0" smtClean="0">
                <a:solidFill>
                  <a:srgbClr val="4F81BD">
                    <a:lumMod val="75000"/>
                  </a:srgbClr>
                </a:solidFill>
                <a:latin typeface="Calibri" pitchFamily="34" charset="0"/>
              </a:rPr>
              <a:t>Main </a:t>
            </a:r>
            <a:r>
              <a:rPr lang="en-GB" sz="2800" dirty="0">
                <a:solidFill>
                  <a:srgbClr val="4F81BD">
                    <a:lumMod val="75000"/>
                  </a:srgbClr>
                </a:solidFill>
                <a:latin typeface="Calibri" pitchFamily="34" charset="0"/>
              </a:rPr>
              <a:t>drivers/objectives </a:t>
            </a:r>
            <a:endParaRPr lang="en-GB" dirty="0">
              <a:solidFill>
                <a:srgbClr val="1F497D">
                  <a:lumMod val="60000"/>
                  <a:lumOff val="40000"/>
                </a:srgbClr>
              </a:solidFill>
              <a:latin typeface="Calibri" pitchFamily="34" charset="0"/>
            </a:endParaRPr>
          </a:p>
          <a:p>
            <a:pPr marL="77788" indent="-354013">
              <a:spcBef>
                <a:spcPct val="10000"/>
              </a:spcBef>
              <a:buFont typeface="Arial" pitchFamily="34" charset="0"/>
              <a:buChar char="•"/>
              <a:defRPr/>
            </a:pPr>
            <a:r>
              <a:rPr lang="en-GB" dirty="0" smtClean="0">
                <a:solidFill>
                  <a:srgbClr val="1F497D">
                    <a:lumMod val="60000"/>
                    <a:lumOff val="40000"/>
                  </a:srgbClr>
                </a:solidFill>
                <a:latin typeface="Calibri" pitchFamily="34" charset="0"/>
              </a:rPr>
              <a:t>Complementing the EU-TYNDP 2013</a:t>
            </a:r>
          </a:p>
          <a:p>
            <a:pPr marL="77788" indent="-354013">
              <a:spcBef>
                <a:spcPct val="10000"/>
              </a:spcBef>
              <a:buFont typeface="Arial" pitchFamily="34" charset="0"/>
              <a:buChar char="•"/>
              <a:defRPr/>
            </a:pPr>
            <a:r>
              <a:rPr lang="en-GB" dirty="0" smtClean="0">
                <a:solidFill>
                  <a:srgbClr val="1F497D">
                    <a:lumMod val="60000"/>
                    <a:lumOff val="40000"/>
                  </a:srgbClr>
                </a:solidFill>
                <a:latin typeface="Calibri" pitchFamily="34" charset="0"/>
              </a:rPr>
              <a:t>Feedbacks received:</a:t>
            </a:r>
            <a:endParaRPr lang="en-GB" dirty="0">
              <a:solidFill>
                <a:srgbClr val="1F497D">
                  <a:lumMod val="60000"/>
                  <a:lumOff val="40000"/>
                </a:srgbClr>
              </a:solidFill>
              <a:latin typeface="Calibri" pitchFamily="34" charset="0"/>
            </a:endParaRPr>
          </a:p>
          <a:p>
            <a:pPr marL="534988" lvl="1" indent="-354013">
              <a:spcBef>
                <a:spcPct val="10000"/>
              </a:spcBef>
              <a:buFont typeface="Wingdings"/>
              <a:buChar char="à"/>
              <a:defRPr/>
            </a:pPr>
            <a:r>
              <a:rPr lang="en-GB" b="0" i="1" dirty="0" smtClean="0">
                <a:solidFill>
                  <a:srgbClr val="92D050"/>
                </a:solidFill>
                <a:latin typeface="Calibri" pitchFamily="34" charset="0"/>
              </a:rPr>
              <a:t>updated information / TYNDP</a:t>
            </a:r>
          </a:p>
          <a:p>
            <a:pPr marL="534988" lvl="1" indent="-354013">
              <a:spcBef>
                <a:spcPct val="10000"/>
              </a:spcBef>
              <a:buFont typeface="Wingdings"/>
              <a:buChar char="à"/>
              <a:defRPr/>
            </a:pPr>
            <a:r>
              <a:rPr lang="en-GB" b="0" i="1" dirty="0" smtClean="0">
                <a:solidFill>
                  <a:srgbClr val="92D050"/>
                </a:solidFill>
                <a:latin typeface="Calibri" pitchFamily="34" charset="0"/>
                <a:sym typeface="Wingdings" pitchFamily="2" charset="2"/>
              </a:rPr>
              <a:t>More harmonization (with ENTSOG assistance)</a:t>
            </a:r>
          </a:p>
          <a:p>
            <a:pPr marL="534988" lvl="1" indent="-354013">
              <a:spcBef>
                <a:spcPct val="10000"/>
              </a:spcBef>
              <a:buFont typeface="Wingdings"/>
              <a:buChar char="à"/>
              <a:defRPr/>
            </a:pPr>
            <a:r>
              <a:rPr lang="en-GB" b="0" i="1" dirty="0" smtClean="0">
                <a:solidFill>
                  <a:srgbClr val="92D050"/>
                </a:solidFill>
                <a:latin typeface="Calibri" pitchFamily="34" charset="0"/>
              </a:rPr>
              <a:t>More communication/consultation</a:t>
            </a:r>
            <a:endParaRPr lang="en-GB" b="0" i="1" dirty="0">
              <a:solidFill>
                <a:srgbClr val="92D050"/>
              </a:solidFill>
              <a:latin typeface="Calibri" pitchFamily="34" charset="0"/>
            </a:endParaRPr>
          </a:p>
          <a:p>
            <a:pPr marL="534988" lvl="1" indent="-354013">
              <a:spcBef>
                <a:spcPct val="10000"/>
              </a:spcBef>
              <a:buFont typeface="Wingdings"/>
              <a:buChar char="à"/>
              <a:defRPr/>
            </a:pPr>
            <a:r>
              <a:rPr lang="en-GB" b="0" i="1" dirty="0" smtClean="0">
                <a:solidFill>
                  <a:srgbClr val="92D050"/>
                </a:solidFill>
                <a:latin typeface="Calibri" pitchFamily="34" charset="0"/>
              </a:rPr>
              <a:t>More comprehensive approach on the system needs and on remedies (projects)</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i="1" dirty="0">
                <a:solidFill>
                  <a:prstClr val="black"/>
                </a:solidFill>
                <a:latin typeface="Calibri" pitchFamily="34" charset="0"/>
              </a:rPr>
              <a:t> </a:t>
            </a:r>
            <a:endParaRPr lang="en-GB" sz="2800" dirty="0">
              <a:solidFill>
                <a:srgbClr val="2A3C82"/>
              </a:solidFill>
              <a:latin typeface="Calibri" pitchFamily="34" charset="0"/>
            </a:endParaRPr>
          </a:p>
          <a:p>
            <a:pPr marL="342900" indent="-342900" algn="just">
              <a:spcBef>
                <a:spcPct val="10000"/>
              </a:spcBef>
              <a:buFont typeface="Arial" pitchFamily="34" charset="0"/>
              <a:buChar char="•"/>
              <a:defRPr/>
            </a:pPr>
            <a:endParaRPr lang="en-GB" dirty="0">
              <a:solidFill>
                <a:srgbClr val="2A3C82"/>
              </a:solidFill>
              <a:latin typeface="Calibri" pitchFamily="34" charset="0"/>
            </a:endParaRPr>
          </a:p>
          <a:p>
            <a:pPr marL="534988" lvl="1" indent="-354013">
              <a:spcBef>
                <a:spcPct val="10000"/>
              </a:spcBef>
              <a:defRPr/>
            </a:pPr>
            <a:endParaRPr lang="en-GB" sz="2000"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dirty="0">
              <a:solidFill>
                <a:srgbClr val="2A3C82"/>
              </a:solidFill>
              <a:latin typeface="Calibri" pitchFamily="34" charset="0"/>
            </a:endParaRPr>
          </a:p>
        </p:txBody>
      </p:sp>
      <p:sp>
        <p:nvSpPr>
          <p:cNvPr id="7176" name="Espace réservé du contenu 2"/>
          <p:cNvSpPr txBox="1">
            <a:spLocks/>
          </p:cNvSpPr>
          <p:nvPr/>
        </p:nvSpPr>
        <p:spPr bwMode="auto">
          <a:xfrm>
            <a:off x="251520" y="4869160"/>
            <a:ext cx="6769100" cy="1224136"/>
          </a:xfrm>
          <a:prstGeom prst="rect">
            <a:avLst/>
          </a:prstGeom>
          <a:noFill/>
          <a:ln w="9525">
            <a:noFill/>
            <a:miter lim="800000"/>
            <a:headEnd/>
            <a:tailEnd/>
          </a:ln>
        </p:spPr>
        <p:txBody>
          <a:bodyPr/>
          <a:lstStyle/>
          <a:p>
            <a:pPr marL="77788" indent="-354013" algn="just">
              <a:spcBef>
                <a:spcPct val="10000"/>
              </a:spcBef>
            </a:pPr>
            <a:r>
              <a:rPr lang="en-GB" sz="1800" b="0" i="1" dirty="0">
                <a:solidFill>
                  <a:srgbClr val="92D050"/>
                </a:solidFill>
              </a:rPr>
              <a:t>“The strategic concept of the </a:t>
            </a:r>
            <a:r>
              <a:rPr lang="en-GB" sz="1800" b="0" i="1" u="sng" dirty="0">
                <a:solidFill>
                  <a:srgbClr val="92D050"/>
                </a:solidFill>
              </a:rPr>
              <a:t>North-South Corridor in Western Europe</a:t>
            </a:r>
            <a:r>
              <a:rPr lang="en-GB" sz="1800" b="0" i="1" dirty="0">
                <a:solidFill>
                  <a:srgbClr val="92D050"/>
                </a:solidFill>
              </a:rPr>
              <a:t>,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179512" y="4365104"/>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dirty="0" smtClean="0">
                <a:solidFill>
                  <a:srgbClr val="1F497D">
                    <a:lumMod val="60000"/>
                    <a:lumOff val="40000"/>
                  </a:srgbClr>
                </a:solidFill>
                <a:latin typeface="Calibri" pitchFamily="34" charset="0"/>
              </a:rPr>
              <a:t>EU energy policy, “Trans-European energy infrastructure” </a:t>
            </a:r>
            <a:r>
              <a:rPr lang="en-GB" sz="1400" b="0" dirty="0" smtClean="0">
                <a:solidFill>
                  <a:srgbClr val="1F497D">
                    <a:lumMod val="60000"/>
                    <a:lumOff val="40000"/>
                  </a:srgbClr>
                </a:solidFill>
                <a:latin typeface="Calibri" pitchFamily="34" charset="0"/>
              </a:rPr>
              <a:t>(17/04/13)</a:t>
            </a:r>
            <a:endParaRPr lang="en-GB" b="0" dirty="0">
              <a:solidFill>
                <a:srgbClr val="1F497D">
                  <a:lumMod val="60000"/>
                  <a:lumOff val="40000"/>
                </a:srgbClr>
              </a:solidFill>
              <a:latin typeface="Calibri" pitchFamily="34" charset="0"/>
            </a:endParaRPr>
          </a:p>
        </p:txBody>
      </p:sp>
    </p:spTree>
    <p:extLst>
      <p:ext uri="{BB962C8B-B14F-4D97-AF65-F5344CB8AC3E}">
        <p14:creationId xmlns:p14="http://schemas.microsoft.com/office/powerpoint/2010/main" val="131292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39</a:t>
            </a:fld>
            <a:endParaRPr lang="fr-BE" dirty="0"/>
          </a:p>
        </p:txBody>
      </p:sp>
      <p:sp>
        <p:nvSpPr>
          <p:cNvPr id="5" name="Titre 1"/>
          <p:cNvSpPr>
            <a:spLocks noGrp="1"/>
          </p:cNvSpPr>
          <p:nvPr>
            <p:ph type="title" idx="4294967295"/>
          </p:nvPr>
        </p:nvSpPr>
        <p:spPr bwMode="auto">
          <a:xfrm>
            <a:off x="-108520" y="-31651"/>
            <a:ext cx="9073007" cy="86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GRIP South – Demand</a:t>
            </a:r>
            <a:b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br>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ANALYSES </a:t>
            </a:r>
            <a:r>
              <a:rPr lang="en-GB" sz="2400" b="1" dirty="0" smtClean="0">
                <a:solidFill>
                  <a:srgbClr val="B4D13B"/>
                </a:solidFill>
                <a:effectLst>
                  <a:outerShdw blurRad="38100" dist="38100" dir="2700000" algn="tl">
                    <a:srgbClr val="000000">
                      <a:alpha val="43137"/>
                    </a:srgbClr>
                  </a:outerShdw>
                </a:effectLst>
                <a:latin typeface="Calibri" pitchFamily="34" charset="0"/>
                <a:cs typeface="+mn-cs"/>
              </a:rPr>
              <a:t>(2012) &amp; FORECASTS</a:t>
            </a:r>
            <a:endParaRPr lang="en-GB" sz="3200" b="1" dirty="0">
              <a:solidFill>
                <a:srgbClr val="B4D13B"/>
              </a:solidFill>
              <a:effectLst>
                <a:outerShdw blurRad="38100" dist="38100" dir="2700000" algn="tl">
                  <a:srgbClr val="000000">
                    <a:alpha val="43137"/>
                  </a:srgbClr>
                </a:outerShdw>
              </a:effectLst>
              <a:latin typeface="Calibri" pitchFamily="34" charset="0"/>
              <a:cs typeface="+mn-cs"/>
            </a:endParaRPr>
          </a:p>
        </p:txBody>
      </p:sp>
      <p:sp>
        <p:nvSpPr>
          <p:cNvPr id="6" name="5 Rectángulo"/>
          <p:cNvSpPr/>
          <p:nvPr/>
        </p:nvSpPr>
        <p:spPr>
          <a:xfrm>
            <a:off x="251520" y="4653136"/>
            <a:ext cx="3456384" cy="615553"/>
          </a:xfrm>
          <a:prstGeom prst="rect">
            <a:avLst/>
          </a:prstGeom>
        </p:spPr>
        <p:txBody>
          <a:bodyPr wrap="square">
            <a:spAutoFit/>
          </a:bodyPr>
          <a:lstStyle/>
          <a:p>
            <a:pPr algn="ctr"/>
            <a:r>
              <a:rPr lang="en-US" sz="1800" dirty="0" smtClean="0">
                <a:solidFill>
                  <a:srgbClr val="2A3F82"/>
                </a:solidFill>
                <a:latin typeface="Calibri" pitchFamily="34" charset="0"/>
              </a:rPr>
              <a:t>Weight/size of the South Region:</a:t>
            </a:r>
          </a:p>
          <a:p>
            <a:pPr algn="ctr"/>
            <a:r>
              <a:rPr lang="en-US" sz="1600" b="0" dirty="0" smtClean="0">
                <a:solidFill>
                  <a:srgbClr val="2A3F82"/>
                </a:solidFill>
                <a:latin typeface="Calibri" pitchFamily="34" charset="0"/>
              </a:rPr>
              <a:t>18% of EU gas demand</a:t>
            </a:r>
          </a:p>
        </p:txBody>
      </p:sp>
      <p:sp>
        <p:nvSpPr>
          <p:cNvPr id="7" name="6 Rectángulo"/>
          <p:cNvSpPr/>
          <p:nvPr/>
        </p:nvSpPr>
        <p:spPr>
          <a:xfrm>
            <a:off x="4644008" y="4581128"/>
            <a:ext cx="3816424" cy="369332"/>
          </a:xfrm>
          <a:prstGeom prst="rect">
            <a:avLst/>
          </a:prstGeom>
        </p:spPr>
        <p:txBody>
          <a:bodyPr wrap="square">
            <a:spAutoFit/>
          </a:bodyPr>
          <a:lstStyle/>
          <a:p>
            <a:pPr algn="ctr"/>
            <a:r>
              <a:rPr lang="en-US" sz="1800" dirty="0" smtClean="0">
                <a:solidFill>
                  <a:srgbClr val="2A3F82"/>
                </a:solidFill>
                <a:latin typeface="Calibri" pitchFamily="34" charset="0"/>
              </a:rPr>
              <a:t>Focus on the Power generation sector:</a:t>
            </a:r>
          </a:p>
        </p:txBody>
      </p:sp>
      <p:sp>
        <p:nvSpPr>
          <p:cNvPr id="11" name="ZoneTexte 10"/>
          <p:cNvSpPr txBox="1"/>
          <p:nvPr/>
        </p:nvSpPr>
        <p:spPr>
          <a:xfrm>
            <a:off x="4572000" y="4869161"/>
            <a:ext cx="3024336" cy="584775"/>
          </a:xfrm>
          <a:prstGeom prst="rect">
            <a:avLst/>
          </a:prstGeom>
          <a:noFill/>
        </p:spPr>
        <p:txBody>
          <a:bodyPr wrap="square" rtlCol="0">
            <a:spAutoFit/>
          </a:bodyPr>
          <a:lstStyle/>
          <a:p>
            <a:pPr>
              <a:buFont typeface="Wingdings" pitchFamily="2" charset="2"/>
              <a:buChar char="Ø"/>
            </a:pPr>
            <a:r>
              <a:rPr lang="en-GB" sz="1600" b="0" dirty="0" err="1" smtClean="0">
                <a:solidFill>
                  <a:srgbClr val="0070C0"/>
                </a:solidFill>
              </a:rPr>
              <a:t>Lost</a:t>
            </a:r>
            <a:r>
              <a:rPr lang="en-GB" sz="1600" b="0" dirty="0" smtClean="0">
                <a:solidFill>
                  <a:srgbClr val="0070C0"/>
                </a:solidFill>
              </a:rPr>
              <a:t> of competitiveness / coal</a:t>
            </a:r>
          </a:p>
          <a:p>
            <a:pPr>
              <a:buFont typeface="Wingdings" pitchFamily="2" charset="2"/>
              <a:buChar char="Ø"/>
            </a:pPr>
            <a:r>
              <a:rPr lang="en-GB" sz="1600" b="0" dirty="0" smtClean="0">
                <a:solidFill>
                  <a:srgbClr val="0070C0"/>
                </a:solidFill>
              </a:rPr>
              <a:t>Differences / countries </a:t>
            </a:r>
            <a:endParaRPr lang="en-GB" sz="1600" b="0" dirty="0">
              <a:solidFill>
                <a:srgbClr val="0070C0"/>
              </a:solidFill>
            </a:endParaRPr>
          </a:p>
        </p:txBody>
      </p:sp>
      <p:pic>
        <p:nvPicPr>
          <p:cNvPr id="13" name="Image 12"/>
          <p:cNvPicPr/>
          <p:nvPr/>
        </p:nvPicPr>
        <p:blipFill>
          <a:blip r:embed="rId2" cstate="print"/>
          <a:srcRect/>
          <a:stretch>
            <a:fillRect/>
          </a:stretch>
        </p:blipFill>
        <p:spPr bwMode="auto">
          <a:xfrm>
            <a:off x="4427944" y="1412776"/>
            <a:ext cx="3960480" cy="2746746"/>
          </a:xfrm>
          <a:prstGeom prst="rect">
            <a:avLst/>
          </a:prstGeom>
          <a:noFill/>
          <a:ln w="9525">
            <a:noFill/>
            <a:miter lim="800000"/>
            <a:headEnd/>
            <a:tailEnd/>
          </a:ln>
        </p:spPr>
      </p:pic>
      <p:pic>
        <p:nvPicPr>
          <p:cNvPr id="14" name="Image 13"/>
          <p:cNvPicPr/>
          <p:nvPr/>
        </p:nvPicPr>
        <p:blipFill>
          <a:blip r:embed="rId3" cstate="print"/>
          <a:srcRect/>
          <a:stretch>
            <a:fillRect/>
          </a:stretch>
        </p:blipFill>
        <p:spPr bwMode="auto">
          <a:xfrm>
            <a:off x="323528" y="1844824"/>
            <a:ext cx="3240360" cy="2520280"/>
          </a:xfrm>
          <a:prstGeom prst="rect">
            <a:avLst/>
          </a:prstGeom>
          <a:noFill/>
          <a:ln w="9525">
            <a:noFill/>
            <a:miter lim="800000"/>
            <a:headEnd/>
            <a:tailEnd/>
          </a:ln>
        </p:spPr>
      </p:pic>
    </p:spTree>
    <p:extLst>
      <p:ext uri="{BB962C8B-B14F-4D97-AF65-F5344CB8AC3E}">
        <p14:creationId xmlns:p14="http://schemas.microsoft.com/office/powerpoint/2010/main" val="189755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2852936"/>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smtClean="0"/>
              <a:t>II.3.1. </a:t>
            </a:r>
            <a:r>
              <a:rPr lang="en-US" sz="3200" dirty="0" smtClean="0"/>
              <a:t>Using </a:t>
            </a:r>
            <a:r>
              <a:rPr lang="en-US" sz="3200" dirty="0"/>
              <a:t>PRISMA: training session, shipper’s </a:t>
            </a:r>
            <a:r>
              <a:rPr lang="en-US" sz="3200" dirty="0" smtClean="0"/>
              <a:t>registration </a:t>
            </a:r>
            <a:endParaRPr lang="en-GB" sz="3200" dirty="0"/>
          </a:p>
        </p:txBody>
      </p:sp>
    </p:spTree>
    <p:extLst>
      <p:ext uri="{BB962C8B-B14F-4D97-AF65-F5344CB8AC3E}">
        <p14:creationId xmlns:p14="http://schemas.microsoft.com/office/powerpoint/2010/main" val="117012018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40</a:t>
            </a:fld>
            <a:endParaRPr lang="fr-BE" dirty="0"/>
          </a:p>
        </p:txBody>
      </p:sp>
      <p:sp>
        <p:nvSpPr>
          <p:cNvPr id="5" name="Titre 1"/>
          <p:cNvSpPr>
            <a:spLocks noGrp="1"/>
          </p:cNvSpPr>
          <p:nvPr>
            <p:ph type="title" idx="4294967295"/>
          </p:nvPr>
        </p:nvSpPr>
        <p:spPr bwMode="auto">
          <a:xfrm>
            <a:off x="-108520" y="-31651"/>
            <a:ext cx="9073007" cy="86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GRIP South – Demand</a:t>
            </a:r>
            <a:b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br>
            <a:r>
              <a:rPr lang="en-GB" sz="3200" b="1" dirty="0" smtClean="0">
                <a:solidFill>
                  <a:srgbClr val="B4D13B"/>
                </a:solidFill>
                <a:effectLst>
                  <a:outerShdw blurRad="38100" dist="38100" dir="2700000" algn="tl">
                    <a:srgbClr val="000000">
                      <a:alpha val="43137"/>
                    </a:srgbClr>
                  </a:outerShdw>
                </a:effectLst>
                <a:latin typeface="Calibri" pitchFamily="34" charset="0"/>
                <a:cs typeface="+mn-cs"/>
              </a:rPr>
              <a:t>ANALYSES </a:t>
            </a:r>
            <a:r>
              <a:rPr lang="en-GB" sz="2400" b="1" dirty="0" smtClean="0">
                <a:solidFill>
                  <a:srgbClr val="B4D13B"/>
                </a:solidFill>
                <a:effectLst>
                  <a:outerShdw blurRad="38100" dist="38100" dir="2700000" algn="tl">
                    <a:srgbClr val="000000">
                      <a:alpha val="43137"/>
                    </a:srgbClr>
                  </a:outerShdw>
                </a:effectLst>
                <a:latin typeface="Calibri" pitchFamily="34" charset="0"/>
                <a:cs typeface="+mn-cs"/>
              </a:rPr>
              <a:t>(2012) &amp; FORECASTS</a:t>
            </a:r>
            <a:endParaRPr lang="en-GB" sz="3200" b="1" dirty="0">
              <a:solidFill>
                <a:srgbClr val="B4D13B"/>
              </a:solidFill>
              <a:effectLst>
                <a:outerShdw blurRad="38100" dist="38100" dir="2700000" algn="tl">
                  <a:srgbClr val="000000">
                    <a:alpha val="43137"/>
                  </a:srgbClr>
                </a:outerShdw>
              </a:effectLst>
              <a:latin typeface="Calibri" pitchFamily="34" charset="0"/>
              <a:cs typeface="+mn-cs"/>
            </a:endParaRPr>
          </a:p>
        </p:txBody>
      </p:sp>
      <p:sp>
        <p:nvSpPr>
          <p:cNvPr id="16" name="6 Rectángulo"/>
          <p:cNvSpPr/>
          <p:nvPr/>
        </p:nvSpPr>
        <p:spPr>
          <a:xfrm>
            <a:off x="791072" y="4653136"/>
            <a:ext cx="8352928" cy="1477328"/>
          </a:xfrm>
          <a:prstGeom prst="rect">
            <a:avLst/>
          </a:prstGeom>
        </p:spPr>
        <p:txBody>
          <a:bodyPr wrap="square">
            <a:spAutoFit/>
          </a:bodyPr>
          <a:lstStyle/>
          <a:p>
            <a:r>
              <a:rPr lang="en-US" sz="1800" dirty="0" smtClean="0">
                <a:solidFill>
                  <a:srgbClr val="2A3F82"/>
                </a:solidFill>
                <a:latin typeface="Calibri" pitchFamily="34" charset="0"/>
              </a:rPr>
              <a:t>Demand forecasts:</a:t>
            </a:r>
          </a:p>
          <a:p>
            <a:pPr>
              <a:buFont typeface="Wingdings" pitchFamily="2" charset="2"/>
              <a:buChar char="Ø"/>
            </a:pPr>
            <a:r>
              <a:rPr lang="en-US" sz="1800" dirty="0" smtClean="0">
                <a:solidFill>
                  <a:srgbClr val="0070C0"/>
                </a:solidFill>
                <a:latin typeface="Calibri" pitchFamily="34" charset="0"/>
              </a:rPr>
              <a:t>Updated:</a:t>
            </a:r>
            <a:r>
              <a:rPr lang="en-US" sz="1600" b="0" dirty="0" smtClean="0">
                <a:solidFill>
                  <a:srgbClr val="0070C0"/>
                </a:solidFill>
                <a:latin typeface="Calibri" pitchFamily="34" charset="0"/>
              </a:rPr>
              <a:t> yearly volumes, peak days and cold period</a:t>
            </a:r>
          </a:p>
          <a:p>
            <a:pPr>
              <a:buFont typeface="Wingdings" pitchFamily="2" charset="2"/>
              <a:buChar char="Ø"/>
            </a:pPr>
            <a:r>
              <a:rPr lang="en-US" sz="1800" dirty="0" smtClean="0">
                <a:solidFill>
                  <a:srgbClr val="0070C0"/>
                </a:solidFill>
                <a:latin typeface="Calibri" pitchFamily="34" charset="0"/>
              </a:rPr>
              <a:t>Analyzed: </a:t>
            </a:r>
          </a:p>
          <a:p>
            <a:pPr lvl="1">
              <a:buFontTx/>
              <a:buChar char="-"/>
            </a:pPr>
            <a:r>
              <a:rPr lang="en-US" sz="1800" b="0" dirty="0" smtClean="0">
                <a:solidFill>
                  <a:srgbClr val="0070C0"/>
                </a:solidFill>
                <a:latin typeface="Calibri" pitchFamily="34" charset="0"/>
              </a:rPr>
              <a:t>By sectors (power gen.) </a:t>
            </a:r>
          </a:p>
          <a:p>
            <a:pPr lvl="1">
              <a:buFontTx/>
              <a:buChar char="-"/>
            </a:pPr>
            <a:r>
              <a:rPr lang="en-US" sz="1800" b="0" dirty="0" smtClean="0">
                <a:solidFill>
                  <a:srgbClr val="0070C0"/>
                </a:solidFill>
                <a:latin typeface="Calibri" pitchFamily="34" charset="0"/>
              </a:rPr>
              <a:t>Evolution / TYNDP</a:t>
            </a:r>
            <a:endParaRPr lang="en-US" sz="1800" dirty="0" smtClean="0">
              <a:solidFill>
                <a:srgbClr val="0070C0"/>
              </a:solidFill>
              <a:latin typeface="Calibri" pitchFamily="34" charset="0"/>
            </a:endParaRPr>
          </a:p>
        </p:txBody>
      </p:sp>
      <p:pic>
        <p:nvPicPr>
          <p:cNvPr id="17" name="Image 16"/>
          <p:cNvPicPr/>
          <p:nvPr/>
        </p:nvPicPr>
        <p:blipFill>
          <a:blip r:embed="rId2" cstate="print"/>
          <a:srcRect/>
          <a:stretch>
            <a:fillRect/>
          </a:stretch>
        </p:blipFill>
        <p:spPr bwMode="auto">
          <a:xfrm>
            <a:off x="1547664" y="1052736"/>
            <a:ext cx="6264696" cy="3672408"/>
          </a:xfrm>
          <a:prstGeom prst="rect">
            <a:avLst/>
          </a:prstGeom>
          <a:noFill/>
          <a:ln w="9525">
            <a:noFill/>
            <a:miter lim="800000"/>
            <a:headEnd/>
            <a:tailEnd/>
          </a:ln>
        </p:spPr>
      </p:pic>
    </p:spTree>
    <p:extLst>
      <p:ext uri="{BB962C8B-B14F-4D97-AF65-F5344CB8AC3E}">
        <p14:creationId xmlns:p14="http://schemas.microsoft.com/office/powerpoint/2010/main" val="3274189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41</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Supply</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3" name="ZoneTexte 12"/>
          <p:cNvSpPr txBox="1"/>
          <p:nvPr/>
        </p:nvSpPr>
        <p:spPr>
          <a:xfrm>
            <a:off x="287016" y="764704"/>
            <a:ext cx="4680520" cy="954107"/>
          </a:xfrm>
          <a:prstGeom prst="rect">
            <a:avLst/>
          </a:prstGeom>
          <a:noFill/>
        </p:spPr>
        <p:txBody>
          <a:bodyPr wrap="square" rtlCol="0">
            <a:spAutoFit/>
          </a:bodyPr>
          <a:lstStyle/>
          <a:p>
            <a:pPr>
              <a:buFont typeface="Wingdings" pitchFamily="2" charset="2"/>
              <a:buChar char="Ø"/>
            </a:pPr>
            <a:r>
              <a:rPr lang="en-US" sz="2000" b="0" dirty="0" smtClean="0">
                <a:solidFill>
                  <a:srgbClr val="1F497D">
                    <a:lumMod val="60000"/>
                    <a:lumOff val="40000"/>
                  </a:srgbClr>
                </a:solidFill>
              </a:rPr>
              <a:t> </a:t>
            </a:r>
            <a:r>
              <a:rPr lang="en-US" sz="2800" b="0" dirty="0" smtClean="0">
                <a:solidFill>
                  <a:srgbClr val="1F497D">
                    <a:lumMod val="60000"/>
                    <a:lumOff val="40000"/>
                  </a:srgbClr>
                </a:solidFill>
              </a:rPr>
              <a:t>Imports</a:t>
            </a:r>
            <a:r>
              <a:rPr lang="en-US" b="0" dirty="0" smtClean="0">
                <a:solidFill>
                  <a:srgbClr val="1F497D">
                    <a:lumMod val="60000"/>
                    <a:lumOff val="40000"/>
                  </a:srgbClr>
                </a:solidFill>
              </a:rPr>
              <a:t> </a:t>
            </a:r>
            <a:r>
              <a:rPr lang="en-US" sz="1800" b="0" dirty="0" smtClean="0">
                <a:solidFill>
                  <a:srgbClr val="1F497D">
                    <a:lumMod val="60000"/>
                    <a:lumOff val="40000"/>
                  </a:srgbClr>
                </a:solidFill>
              </a:rPr>
              <a:t>(99%)</a:t>
            </a:r>
            <a:endParaRPr lang="en-US" b="0" dirty="0" smtClean="0">
              <a:solidFill>
                <a:srgbClr val="1F497D">
                  <a:lumMod val="60000"/>
                  <a:lumOff val="40000"/>
                </a:srgbClr>
              </a:solidFill>
            </a:endParaRPr>
          </a:p>
          <a:p>
            <a:pPr>
              <a:buFont typeface="Wingdings" pitchFamily="2" charset="2"/>
              <a:buChar char="Ø"/>
            </a:pPr>
            <a:r>
              <a:rPr lang="en-US" b="0" dirty="0" smtClean="0">
                <a:solidFill>
                  <a:srgbClr val="1F497D">
                    <a:lumMod val="60000"/>
                    <a:lumOff val="40000"/>
                  </a:srgbClr>
                </a:solidFill>
              </a:rPr>
              <a:t> </a:t>
            </a:r>
            <a:r>
              <a:rPr lang="en-US" sz="2800" b="0" dirty="0" smtClean="0">
                <a:solidFill>
                  <a:srgbClr val="1F497D">
                    <a:lumMod val="60000"/>
                    <a:lumOff val="40000"/>
                  </a:srgbClr>
                </a:solidFill>
              </a:rPr>
              <a:t>reliant on LNG </a:t>
            </a:r>
            <a:r>
              <a:rPr lang="en-US" sz="1600" b="0" dirty="0" smtClean="0">
                <a:solidFill>
                  <a:srgbClr val="1F497D">
                    <a:lumMod val="60000"/>
                    <a:lumOff val="40000"/>
                  </a:srgbClr>
                </a:solidFill>
              </a:rPr>
              <a:t>(14% at EU level)</a:t>
            </a:r>
            <a:endParaRPr lang="en-US" b="0" dirty="0" smtClean="0">
              <a:solidFill>
                <a:srgbClr val="1F497D">
                  <a:lumMod val="60000"/>
                  <a:lumOff val="40000"/>
                </a:srgbClr>
              </a:solidFill>
            </a:endParaRPr>
          </a:p>
        </p:txBody>
      </p:sp>
      <p:sp>
        <p:nvSpPr>
          <p:cNvPr id="27" name="ZoneTexte 26"/>
          <p:cNvSpPr txBox="1"/>
          <p:nvPr/>
        </p:nvSpPr>
        <p:spPr>
          <a:xfrm>
            <a:off x="287016" y="1556792"/>
            <a:ext cx="4680520" cy="646331"/>
          </a:xfrm>
          <a:prstGeom prst="rect">
            <a:avLst/>
          </a:prstGeom>
          <a:noFill/>
        </p:spPr>
        <p:txBody>
          <a:bodyPr wrap="square" rtlCol="0">
            <a:spAutoFit/>
          </a:bodyPr>
          <a:lstStyle/>
          <a:p>
            <a:pPr>
              <a:buFont typeface="Wingdings" pitchFamily="2" charset="2"/>
              <a:buChar char="Ø"/>
            </a:pPr>
            <a:r>
              <a:rPr lang="en-US" sz="1800" b="0" dirty="0" smtClean="0">
                <a:solidFill>
                  <a:srgbClr val="1F497D">
                    <a:lumMod val="60000"/>
                    <a:lumOff val="40000"/>
                  </a:srgbClr>
                </a:solidFill>
              </a:rPr>
              <a:t> Very diversified portfolio </a:t>
            </a:r>
            <a:r>
              <a:rPr lang="en-US" sz="1800" b="0" dirty="0" smtClean="0">
                <a:solidFill>
                  <a:srgbClr val="1F497D">
                    <a:lumMod val="60000"/>
                    <a:lumOff val="40000"/>
                  </a:srgbClr>
                </a:solidFill>
                <a:sym typeface="Wingdings" pitchFamily="2" charset="2"/>
              </a:rPr>
              <a:t>but not homogeneous by countries</a:t>
            </a:r>
            <a:endParaRPr lang="en-US" sz="1800" b="0" dirty="0" smtClean="0">
              <a:solidFill>
                <a:srgbClr val="1F497D">
                  <a:lumMod val="60000"/>
                  <a:lumOff val="40000"/>
                </a:srgbClr>
              </a:solidFill>
            </a:endParaRPr>
          </a:p>
        </p:txBody>
      </p:sp>
      <p:sp>
        <p:nvSpPr>
          <p:cNvPr id="15" name="ZoneTexte 14"/>
          <p:cNvSpPr txBox="1"/>
          <p:nvPr/>
        </p:nvSpPr>
        <p:spPr>
          <a:xfrm>
            <a:off x="359024" y="2132856"/>
            <a:ext cx="4824536" cy="677108"/>
          </a:xfrm>
          <a:prstGeom prst="rect">
            <a:avLst/>
          </a:prstGeom>
          <a:noFill/>
        </p:spPr>
        <p:txBody>
          <a:bodyPr wrap="square" rtlCol="0">
            <a:spAutoFit/>
          </a:bodyPr>
          <a:lstStyle/>
          <a:p>
            <a:pPr>
              <a:buFont typeface="Wingdings" pitchFamily="2" charset="2"/>
              <a:buChar char="Ø"/>
            </a:pPr>
            <a:r>
              <a:rPr lang="en-US" sz="1800" b="0" dirty="0" smtClean="0">
                <a:solidFill>
                  <a:srgbClr val="1F497D">
                    <a:lumMod val="60000"/>
                    <a:lumOff val="40000"/>
                  </a:srgbClr>
                </a:solidFill>
              </a:rPr>
              <a:t> Market spreads within the region (World LNG prices …) </a:t>
            </a:r>
            <a:endParaRPr lang="en-US" sz="2000" b="0" dirty="0" smtClean="0">
              <a:solidFill>
                <a:srgbClr val="1F497D">
                  <a:lumMod val="60000"/>
                  <a:lumOff val="40000"/>
                </a:srgbClr>
              </a:solidFill>
              <a:sym typeface="Wingdings" pitchFamily="2" charset="2"/>
            </a:endParaRPr>
          </a:p>
        </p:txBody>
      </p:sp>
      <p:sp>
        <p:nvSpPr>
          <p:cNvPr id="14" name="ZoneTexte 13"/>
          <p:cNvSpPr txBox="1"/>
          <p:nvPr/>
        </p:nvSpPr>
        <p:spPr>
          <a:xfrm>
            <a:off x="179512" y="4293096"/>
            <a:ext cx="5580112" cy="830997"/>
          </a:xfrm>
          <a:prstGeom prst="rect">
            <a:avLst/>
          </a:prstGeom>
          <a:noFill/>
        </p:spPr>
        <p:txBody>
          <a:bodyPr wrap="square" rtlCol="0">
            <a:spAutoFit/>
          </a:bodyPr>
          <a:lstStyle/>
          <a:p>
            <a:pPr>
              <a:buFont typeface="Wingdings" pitchFamily="2" charset="2"/>
              <a:buChar char="Ø"/>
            </a:pPr>
            <a:r>
              <a:rPr lang="en-GB" dirty="0" smtClean="0">
                <a:solidFill>
                  <a:srgbClr val="1F497D">
                    <a:lumMod val="60000"/>
                    <a:lumOff val="40000"/>
                  </a:srgbClr>
                </a:solidFill>
              </a:rPr>
              <a:t>Infrastructures: “EU Priority corridors”</a:t>
            </a:r>
            <a:endParaRPr lang="fr-FR" sz="2000" dirty="0">
              <a:solidFill>
                <a:srgbClr val="1F497D">
                  <a:lumMod val="60000"/>
                  <a:lumOff val="40000"/>
                </a:srgbClr>
              </a:solidFill>
            </a:endParaRPr>
          </a:p>
        </p:txBody>
      </p:sp>
      <p:sp>
        <p:nvSpPr>
          <p:cNvPr id="16" name="Espace réservé du contenu 2"/>
          <p:cNvSpPr txBox="1">
            <a:spLocks/>
          </p:cNvSpPr>
          <p:nvPr/>
        </p:nvSpPr>
        <p:spPr bwMode="auto">
          <a:xfrm>
            <a:off x="431032" y="5013176"/>
            <a:ext cx="5256584" cy="1224136"/>
          </a:xfrm>
          <a:prstGeom prst="rect">
            <a:avLst/>
          </a:prstGeom>
          <a:noFill/>
          <a:ln w="9525">
            <a:noFill/>
            <a:miter lim="800000"/>
            <a:headEnd/>
            <a:tailEnd/>
          </a:ln>
        </p:spPr>
        <p:txBody>
          <a:bodyPr/>
          <a:lstStyle/>
          <a:p>
            <a:pPr marL="77788" indent="-354013">
              <a:spcBef>
                <a:spcPct val="10000"/>
              </a:spcBef>
            </a:pPr>
            <a:r>
              <a:rPr lang="en-GB" sz="1800" b="0" i="1" dirty="0" smtClean="0">
                <a:solidFill>
                  <a:srgbClr val="1F497D">
                    <a:lumMod val="60000"/>
                    <a:lumOff val="40000"/>
                  </a:srgbClr>
                </a:solidFill>
              </a:rPr>
              <a:t>North-South </a:t>
            </a:r>
            <a:r>
              <a:rPr lang="en-GB" sz="1800" b="0" i="1" dirty="0">
                <a:solidFill>
                  <a:srgbClr val="1F497D">
                    <a:lumMod val="60000"/>
                    <a:lumOff val="40000"/>
                  </a:srgbClr>
                </a:solidFill>
              </a:rPr>
              <a:t>Corridor </a:t>
            </a:r>
            <a:r>
              <a:rPr lang="en-GB" sz="1800" b="0" i="1" dirty="0" smtClean="0">
                <a:solidFill>
                  <a:srgbClr val="1F497D">
                    <a:lumMod val="60000"/>
                    <a:lumOff val="40000"/>
                  </a:srgbClr>
                </a:solidFill>
              </a:rPr>
              <a:t>to </a:t>
            </a:r>
            <a:r>
              <a:rPr lang="en-GB" sz="1800" b="0" i="1" dirty="0">
                <a:solidFill>
                  <a:srgbClr val="1F497D">
                    <a:lumMod val="60000"/>
                    <a:lumOff val="40000"/>
                  </a:srgbClr>
                </a:solidFill>
              </a:rPr>
              <a:t>better </a:t>
            </a:r>
            <a:r>
              <a:rPr lang="en-GB" sz="1800" b="0" i="1" dirty="0" smtClean="0">
                <a:solidFill>
                  <a:srgbClr val="1F497D">
                    <a:lumMod val="60000"/>
                    <a:lumOff val="40000"/>
                  </a:srgbClr>
                </a:solidFill>
              </a:rPr>
              <a:t>interconnect Portugal, Spain and supplies </a:t>
            </a:r>
            <a:r>
              <a:rPr lang="en-GB" sz="1800" b="0" i="1" dirty="0">
                <a:solidFill>
                  <a:srgbClr val="1F497D">
                    <a:lumMod val="60000"/>
                    <a:lumOff val="40000"/>
                  </a:srgbClr>
                </a:solidFill>
              </a:rPr>
              <a:t>from </a:t>
            </a:r>
            <a:r>
              <a:rPr lang="en-GB" sz="1800" b="0" i="1" dirty="0" smtClean="0">
                <a:solidFill>
                  <a:srgbClr val="1F497D">
                    <a:lumMod val="60000"/>
                    <a:lumOff val="40000"/>
                  </a:srgbClr>
                </a:solidFill>
              </a:rPr>
              <a:t>Algeria to the </a:t>
            </a:r>
            <a:r>
              <a:rPr lang="en-GB" sz="1800" b="0" i="1" dirty="0">
                <a:solidFill>
                  <a:srgbClr val="1F497D">
                    <a:lumMod val="60000"/>
                    <a:lumOff val="40000"/>
                  </a:srgbClr>
                </a:solidFill>
              </a:rPr>
              <a:t>Northern supply Corridor with supplies from Norway and </a:t>
            </a:r>
            <a:r>
              <a:rPr lang="en-GB" sz="1800" b="0" i="1" dirty="0" smtClean="0">
                <a:solidFill>
                  <a:srgbClr val="1F497D">
                    <a:lumMod val="60000"/>
                    <a:lumOff val="40000"/>
                  </a:srgbClr>
                </a:solidFill>
              </a:rPr>
              <a:t>Russia.</a:t>
            </a:r>
            <a:endParaRPr lang="en-GB" sz="1800" b="0" i="1" dirty="0">
              <a:solidFill>
                <a:srgbClr val="1F497D">
                  <a:lumMod val="60000"/>
                  <a:lumOff val="40000"/>
                </a:srgbClr>
              </a:solidFill>
            </a:endParaRPr>
          </a:p>
        </p:txBody>
      </p:sp>
      <p:pic>
        <p:nvPicPr>
          <p:cNvPr id="17" name="Image 16"/>
          <p:cNvPicPr/>
          <p:nvPr/>
        </p:nvPicPr>
        <p:blipFill>
          <a:blip r:embed="rId2" cstate="print"/>
          <a:srcRect/>
          <a:stretch>
            <a:fillRect/>
          </a:stretch>
        </p:blipFill>
        <p:spPr bwMode="auto">
          <a:xfrm>
            <a:off x="6396844" y="0"/>
            <a:ext cx="2747156" cy="2329132"/>
          </a:xfrm>
          <a:prstGeom prst="rect">
            <a:avLst/>
          </a:prstGeom>
          <a:noFill/>
          <a:ln w="9525">
            <a:noFill/>
            <a:miter lim="800000"/>
            <a:headEnd/>
            <a:tailEnd/>
          </a:ln>
        </p:spPr>
      </p:pic>
      <p:sp>
        <p:nvSpPr>
          <p:cNvPr id="18" name="ZoneTexte 17"/>
          <p:cNvSpPr txBox="1"/>
          <p:nvPr/>
        </p:nvSpPr>
        <p:spPr>
          <a:xfrm>
            <a:off x="287016" y="2780928"/>
            <a:ext cx="4860032" cy="1631216"/>
          </a:xfrm>
          <a:prstGeom prst="rect">
            <a:avLst/>
          </a:prstGeom>
          <a:noFill/>
        </p:spPr>
        <p:txBody>
          <a:bodyPr wrap="square" rtlCol="0">
            <a:spAutoFit/>
          </a:bodyPr>
          <a:lstStyle/>
          <a:p>
            <a:pPr>
              <a:buFont typeface="Wingdings" pitchFamily="2" charset="2"/>
              <a:buChar char="Ø"/>
            </a:pPr>
            <a:r>
              <a:rPr lang="en-GB" sz="2800" b="0" dirty="0" smtClean="0">
                <a:solidFill>
                  <a:srgbClr val="1F497D">
                    <a:lumMod val="60000"/>
                    <a:lumOff val="40000"/>
                  </a:srgbClr>
                </a:solidFill>
              </a:rPr>
              <a:t>Additional Gas Supply (EU)</a:t>
            </a:r>
            <a:endParaRPr lang="en-GB" sz="1800" b="0" dirty="0" smtClean="0">
              <a:solidFill>
                <a:srgbClr val="1F497D">
                  <a:lumMod val="60000"/>
                  <a:lumOff val="40000"/>
                </a:srgbClr>
              </a:solidFill>
            </a:endParaRPr>
          </a:p>
          <a:p>
            <a:pPr>
              <a:buFontTx/>
              <a:buChar char="-"/>
            </a:pPr>
            <a:r>
              <a:rPr lang="en-GB" sz="1800" b="0" dirty="0" smtClean="0">
                <a:solidFill>
                  <a:srgbClr val="1F497D">
                    <a:lumMod val="60000"/>
                    <a:lumOff val="40000"/>
                  </a:srgbClr>
                </a:solidFill>
              </a:rPr>
              <a:t> Non conventional gas </a:t>
            </a:r>
            <a:r>
              <a:rPr lang="en-GB" sz="1800" b="0" dirty="0" smtClean="0">
                <a:solidFill>
                  <a:srgbClr val="1F497D">
                    <a:lumMod val="60000"/>
                    <a:lumOff val="40000"/>
                  </a:srgbClr>
                </a:solidFill>
                <a:sym typeface="Wingdings" pitchFamily="2" charset="2"/>
              </a:rPr>
              <a:t>EU</a:t>
            </a:r>
            <a:r>
              <a:rPr lang="en-GB" sz="1800" b="0" dirty="0" smtClean="0">
                <a:solidFill>
                  <a:srgbClr val="1F497D">
                    <a:lumMod val="60000"/>
                    <a:lumOff val="40000"/>
                  </a:srgbClr>
                </a:solidFill>
              </a:rPr>
              <a:t>?</a:t>
            </a:r>
          </a:p>
          <a:p>
            <a:pPr>
              <a:buFontTx/>
              <a:buChar char="-"/>
            </a:pPr>
            <a:r>
              <a:rPr lang="en-GB" sz="1800" b="0" dirty="0" smtClean="0">
                <a:solidFill>
                  <a:srgbClr val="1F497D">
                    <a:lumMod val="60000"/>
                    <a:lumOff val="40000"/>
                  </a:srgbClr>
                </a:solidFill>
              </a:rPr>
              <a:t> Biogas </a:t>
            </a:r>
            <a:r>
              <a:rPr lang="en-GB" sz="1800" b="0" dirty="0" smtClean="0">
                <a:solidFill>
                  <a:srgbClr val="1F497D">
                    <a:lumMod val="60000"/>
                    <a:lumOff val="40000"/>
                  </a:srgbClr>
                </a:solidFill>
                <a:sym typeface="Wingdings" pitchFamily="2" charset="2"/>
              </a:rPr>
              <a:t> LT</a:t>
            </a:r>
          </a:p>
          <a:p>
            <a:pPr>
              <a:buFontTx/>
              <a:buChar char="-"/>
            </a:pPr>
            <a:r>
              <a:rPr lang="en-GB" sz="1800" b="0" dirty="0" smtClean="0">
                <a:solidFill>
                  <a:srgbClr val="1F497D">
                    <a:lumMod val="60000"/>
                    <a:lumOff val="40000"/>
                  </a:srgbClr>
                </a:solidFill>
                <a:sym typeface="Wingdings" pitchFamily="2" charset="2"/>
              </a:rPr>
              <a:t> LNG </a:t>
            </a:r>
            <a:endParaRPr lang="en-GB" sz="1800" b="0" dirty="0" smtClean="0">
              <a:solidFill>
                <a:srgbClr val="1F497D">
                  <a:lumMod val="60000"/>
                  <a:lumOff val="40000"/>
                </a:srgbClr>
              </a:solidFill>
            </a:endParaRPr>
          </a:p>
          <a:p>
            <a:pPr>
              <a:buFontTx/>
              <a:buChar char="-"/>
            </a:pPr>
            <a:r>
              <a:rPr lang="en-GB" sz="1800" b="0" dirty="0" smtClean="0">
                <a:solidFill>
                  <a:srgbClr val="1F497D">
                    <a:lumMod val="60000"/>
                    <a:lumOff val="40000"/>
                  </a:srgbClr>
                </a:solidFill>
              </a:rPr>
              <a:t> Local (by pipe) conventional reserves</a:t>
            </a:r>
          </a:p>
        </p:txBody>
      </p:sp>
      <p:pic>
        <p:nvPicPr>
          <p:cNvPr id="19" name="Picture 27"/>
          <p:cNvPicPr>
            <a:picLocks noChangeAspect="1" noChangeArrowheads="1"/>
          </p:cNvPicPr>
          <p:nvPr/>
        </p:nvPicPr>
        <p:blipFill>
          <a:blip r:embed="rId3" cstate="print"/>
          <a:srcRect/>
          <a:stretch>
            <a:fillRect/>
          </a:stretch>
        </p:blipFill>
        <p:spPr bwMode="auto">
          <a:xfrm>
            <a:off x="6012160" y="3954250"/>
            <a:ext cx="2952328" cy="2499086"/>
          </a:xfrm>
          <a:prstGeom prst="rect">
            <a:avLst/>
          </a:prstGeom>
          <a:noFill/>
          <a:ln w="9525">
            <a:noFill/>
            <a:miter lim="800000"/>
            <a:headEnd/>
            <a:tailEnd/>
          </a:ln>
        </p:spPr>
      </p:pic>
      <p:pic>
        <p:nvPicPr>
          <p:cNvPr id="20" name="Image 19"/>
          <p:cNvPicPr/>
          <p:nvPr/>
        </p:nvPicPr>
        <p:blipFill>
          <a:blip r:embed="rId4" cstate="print"/>
          <a:srcRect/>
          <a:stretch>
            <a:fillRect/>
          </a:stretch>
        </p:blipFill>
        <p:spPr bwMode="auto">
          <a:xfrm>
            <a:off x="5364088" y="2060848"/>
            <a:ext cx="3468373" cy="1944216"/>
          </a:xfrm>
          <a:prstGeom prst="rect">
            <a:avLst/>
          </a:prstGeom>
          <a:noFill/>
          <a:ln w="9525">
            <a:noFill/>
            <a:miter lim="800000"/>
            <a:headEnd/>
            <a:tailEnd/>
          </a:ln>
        </p:spPr>
      </p:pic>
    </p:spTree>
    <p:extLst>
      <p:ext uri="{BB962C8B-B14F-4D97-AF65-F5344CB8AC3E}">
        <p14:creationId xmlns:p14="http://schemas.microsoft.com/office/powerpoint/2010/main" val="40966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42</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a:xfrm>
            <a:off x="251520" y="980728"/>
            <a:ext cx="8640960" cy="3847207"/>
          </a:xfrm>
          <a:prstGeom prst="rect">
            <a:avLst/>
          </a:prstGeom>
        </p:spPr>
        <p:txBody>
          <a:bodyPr wrap="square">
            <a:spAutoFit/>
          </a:bodyPr>
          <a:lstStyle/>
          <a:p>
            <a:r>
              <a:rPr lang="en-GB" sz="2000" dirty="0" smtClean="0">
                <a:solidFill>
                  <a:srgbClr val="1F497D"/>
                </a:solidFill>
              </a:rPr>
              <a:t>Resilience assessment</a:t>
            </a:r>
            <a:r>
              <a:rPr lang="en-GB" sz="2000" b="0" dirty="0" smtClean="0">
                <a:solidFill>
                  <a:srgbClr val="1F497D"/>
                </a:solidFill>
              </a:rPr>
              <a:t>:</a:t>
            </a:r>
          </a:p>
          <a:p>
            <a:pPr>
              <a:buFont typeface="Arial" pitchFamily="34" charset="0"/>
              <a:buChar char="•"/>
            </a:pPr>
            <a:r>
              <a:rPr lang="en-GB" sz="1800" b="0" dirty="0" smtClean="0">
                <a:solidFill>
                  <a:srgbClr val="1F497D">
                    <a:lumMod val="60000"/>
                    <a:lumOff val="40000"/>
                  </a:srgbClr>
                </a:solidFill>
              </a:rPr>
              <a:t> Sufficient capacity for a complete supply/demand balance </a:t>
            </a:r>
          </a:p>
          <a:p>
            <a:pPr>
              <a:buFont typeface="Arial" pitchFamily="34" charset="0"/>
              <a:buChar char="•"/>
            </a:pPr>
            <a:r>
              <a:rPr lang="en-GB" sz="1800" b="0" dirty="0" smtClean="0">
                <a:solidFill>
                  <a:srgbClr val="1F497D">
                    <a:lumMod val="60000"/>
                    <a:lumOff val="40000"/>
                  </a:srgbClr>
                </a:solidFill>
              </a:rPr>
              <a:t> Key role of UGS and LGN for short term flexibility and security of supply</a:t>
            </a:r>
          </a:p>
          <a:p>
            <a:pPr>
              <a:buFont typeface="Arial" pitchFamily="34" charset="0"/>
              <a:buChar char="•"/>
            </a:pPr>
            <a:r>
              <a:rPr lang="en-US" sz="1800" b="0" dirty="0" smtClean="0">
                <a:solidFill>
                  <a:srgbClr val="1F497D">
                    <a:lumMod val="60000"/>
                    <a:lumOff val="40000"/>
                  </a:srgbClr>
                </a:solidFill>
              </a:rPr>
              <a:t>The lack of resilience to low LNG deliverability detected in the TYNDP for the Iberian Peninsula is not the facto a risk of security of supply for Spain (high level of LNG diversification by country origin)</a:t>
            </a:r>
          </a:p>
          <a:p>
            <a:r>
              <a:rPr lang="en-US" sz="1800" b="0" dirty="0" smtClean="0">
                <a:solidFill>
                  <a:srgbClr val="1F497D">
                    <a:lumMod val="60000"/>
                    <a:lumOff val="40000"/>
                  </a:srgbClr>
                </a:solidFill>
              </a:rPr>
              <a:t>Portugal could also improve this issue promoting the LNG diversification. </a:t>
            </a:r>
          </a:p>
          <a:p>
            <a:pPr>
              <a:buFont typeface="Arial" pitchFamily="34" charset="0"/>
              <a:buChar char="•"/>
            </a:pPr>
            <a:endParaRPr lang="en-GB" sz="1800" b="0" dirty="0" smtClean="0">
              <a:solidFill>
                <a:srgbClr val="1F497D">
                  <a:lumMod val="60000"/>
                  <a:lumOff val="40000"/>
                </a:srgbClr>
              </a:solidFill>
            </a:endParaRPr>
          </a:p>
          <a:p>
            <a:endParaRPr lang="en-GB" sz="1800" b="0" dirty="0" smtClean="0">
              <a:solidFill>
                <a:srgbClr val="1F497D">
                  <a:lumMod val="60000"/>
                  <a:lumOff val="40000"/>
                </a:srgbClr>
              </a:solidFill>
            </a:endParaRPr>
          </a:p>
          <a:p>
            <a:endParaRPr lang="en-GB" sz="2000" b="0" dirty="0" smtClean="0">
              <a:solidFill>
                <a:srgbClr val="1F497D">
                  <a:lumMod val="60000"/>
                  <a:lumOff val="40000"/>
                </a:srgbClr>
              </a:solidFill>
            </a:endParaRP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sp>
        <p:nvSpPr>
          <p:cNvPr id="17" name="Rectangle 16"/>
          <p:cNvSpPr/>
          <p:nvPr/>
        </p:nvSpPr>
        <p:spPr>
          <a:xfrm>
            <a:off x="179512" y="2996952"/>
            <a:ext cx="8568952" cy="2246769"/>
          </a:xfrm>
          <a:prstGeom prst="rect">
            <a:avLst/>
          </a:prstGeom>
        </p:spPr>
        <p:txBody>
          <a:bodyPr wrap="square">
            <a:spAutoFit/>
          </a:bodyPr>
          <a:lstStyle/>
          <a:p>
            <a:r>
              <a:rPr lang="en-GB" sz="2000" dirty="0" smtClean="0">
                <a:solidFill>
                  <a:srgbClr val="1F497D"/>
                </a:solidFill>
              </a:rPr>
              <a:t>Supply Source Dependence</a:t>
            </a:r>
          </a:p>
          <a:p>
            <a:r>
              <a:rPr lang="en-GB" sz="1800" b="0" dirty="0" smtClean="0">
                <a:solidFill>
                  <a:srgbClr val="1F497D">
                    <a:lumMod val="60000"/>
                    <a:lumOff val="40000"/>
                  </a:srgbClr>
                </a:solidFill>
              </a:rPr>
              <a:t>High dependence on LNG in the South of France and Iberian Peninsula causes strong price peaks, but not security of supply risk</a:t>
            </a:r>
          </a:p>
          <a:p>
            <a:r>
              <a:rPr lang="en-GB" sz="2000" b="0" dirty="0" smtClean="0">
                <a:solidFill>
                  <a:srgbClr val="1F497D">
                    <a:lumMod val="60000"/>
                    <a:lumOff val="40000"/>
                  </a:srgbClr>
                </a:solidFill>
              </a:rPr>
              <a:t> </a:t>
            </a: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grpSp>
        <p:nvGrpSpPr>
          <p:cNvPr id="7" name="2 Grupo"/>
          <p:cNvGrpSpPr/>
          <p:nvPr/>
        </p:nvGrpSpPr>
        <p:grpSpPr>
          <a:xfrm>
            <a:off x="378090" y="4149080"/>
            <a:ext cx="3257806" cy="2134626"/>
            <a:chOff x="378090" y="4149080"/>
            <a:chExt cx="3257806" cy="2134626"/>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090" y="4149080"/>
              <a:ext cx="3185798" cy="92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90" y="5085184"/>
              <a:ext cx="3197299" cy="92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CuadroTexto"/>
            <p:cNvSpPr txBox="1"/>
            <p:nvPr/>
          </p:nvSpPr>
          <p:spPr>
            <a:xfrm>
              <a:off x="378090" y="6006707"/>
              <a:ext cx="3257806" cy="276999"/>
            </a:xfrm>
            <a:prstGeom prst="rect">
              <a:avLst/>
            </a:prstGeom>
            <a:noFill/>
          </p:spPr>
          <p:txBody>
            <a:bodyPr wrap="square" rtlCol="0">
              <a:spAutoFit/>
            </a:bodyPr>
            <a:lstStyle/>
            <a:p>
              <a:r>
                <a:rPr lang="en-US" sz="1200" b="0" dirty="0">
                  <a:solidFill>
                    <a:prstClr val="black"/>
                  </a:solidFill>
                  <a:latin typeface="Arial Narrow" panose="020B0606020202030204" pitchFamily="34" charset="0"/>
                </a:rPr>
                <a:t>* </a:t>
              </a:r>
              <a:r>
                <a:rPr lang="en-US" sz="1200" b="0" dirty="0" smtClean="0">
                  <a:solidFill>
                    <a:prstClr val="black"/>
                  </a:solidFill>
                  <a:latin typeface="Arial Narrow" panose="020B0606020202030204" pitchFamily="34" charset="0"/>
                </a:rPr>
                <a:t>grouping </a:t>
              </a:r>
              <a:r>
                <a:rPr lang="en-US" sz="1200" b="0" dirty="0">
                  <a:solidFill>
                    <a:prstClr val="black"/>
                  </a:solidFill>
                  <a:latin typeface="Arial Narrow" panose="020B0606020202030204" pitchFamily="34" charset="0"/>
                </a:rPr>
                <a:t>the supply sources by correlated prices</a:t>
              </a:r>
            </a:p>
          </p:txBody>
        </p:sp>
        <p:sp>
          <p:nvSpPr>
            <p:cNvPr id="14" name="10 CuadroTexto"/>
            <p:cNvSpPr txBox="1"/>
            <p:nvPr/>
          </p:nvSpPr>
          <p:spPr>
            <a:xfrm>
              <a:off x="2834746" y="5085184"/>
              <a:ext cx="225086" cy="276999"/>
            </a:xfrm>
            <a:prstGeom prst="rect">
              <a:avLst/>
            </a:prstGeom>
            <a:noFill/>
          </p:spPr>
          <p:txBody>
            <a:bodyPr wrap="square" rtlCol="0">
              <a:spAutoFit/>
            </a:bodyPr>
            <a:lstStyle/>
            <a:p>
              <a:r>
                <a:rPr lang="en-US" sz="1200" b="0" dirty="0" smtClean="0">
                  <a:solidFill>
                    <a:prstClr val="black"/>
                  </a:solidFill>
                  <a:latin typeface="Arial Narrow" panose="020B0606020202030204" pitchFamily="34" charset="0"/>
                </a:rPr>
                <a:t>*</a:t>
              </a:r>
              <a:endParaRPr lang="en-US" sz="1200" b="0" dirty="0">
                <a:solidFill>
                  <a:prstClr val="black"/>
                </a:solidFill>
                <a:latin typeface="Arial Narrow" panose="020B0606020202030204" pitchFamily="34" charset="0"/>
              </a:endParaRPr>
            </a:p>
          </p:txBody>
        </p:sp>
      </p:grpSp>
      <p:sp>
        <p:nvSpPr>
          <p:cNvPr id="15" name="14 Flecha doblada"/>
          <p:cNvSpPr/>
          <p:nvPr/>
        </p:nvSpPr>
        <p:spPr>
          <a:xfrm rot="19433141" flipV="1">
            <a:off x="3623752" y="4845891"/>
            <a:ext cx="2040511" cy="953724"/>
          </a:xfrm>
          <a:prstGeom prst="bentArrow">
            <a:avLst>
              <a:gd name="adj1" fmla="val 21737"/>
              <a:gd name="adj2" fmla="val 44864"/>
              <a:gd name="adj3" fmla="val 50000"/>
              <a:gd name="adj4" fmla="val 74347"/>
            </a:avLst>
          </a:prstGeom>
          <a:gradFill rotWithShape="1">
            <a:gsLst>
              <a:gs pos="0">
                <a:schemeClr val="bg1">
                  <a:lumMod val="85000"/>
                </a:schemeClr>
              </a:gs>
              <a:gs pos="35000">
                <a:schemeClr val="bg1">
                  <a:lumMod val="65000"/>
                </a:schemeClr>
              </a:gs>
              <a:gs pos="100000">
                <a:schemeClr val="bg1">
                  <a:lumMod val="50000"/>
                </a:scheme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en-US" sz="1800" b="0" kern="0" smtClean="0">
              <a:solidFill>
                <a:prstClr val="black"/>
              </a:solidFill>
              <a:latin typeface="Calibri"/>
            </a:endParaRPr>
          </a:p>
        </p:txBody>
      </p:sp>
      <p:sp>
        <p:nvSpPr>
          <p:cNvPr id="16" name="6 Rectángulo"/>
          <p:cNvSpPr/>
          <p:nvPr/>
        </p:nvSpPr>
        <p:spPr>
          <a:xfrm>
            <a:off x="4139952" y="5229200"/>
            <a:ext cx="4896544" cy="1015663"/>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000" b="0" dirty="0" smtClean="0">
                <a:solidFill>
                  <a:prstClr val="white"/>
                </a:solidFill>
              </a:rPr>
              <a:t>Potential evolution after developing the new corridor </a:t>
            </a:r>
            <a:r>
              <a:rPr lang="en-US" sz="2000" b="0" dirty="0">
                <a:solidFill>
                  <a:prstClr val="white"/>
                </a:solidFill>
              </a:rPr>
              <a:t>“Bidirectional flows between Portugal, Spain, France and Germany”</a:t>
            </a:r>
          </a:p>
        </p:txBody>
      </p:sp>
      <p:grpSp>
        <p:nvGrpSpPr>
          <p:cNvPr id="18" name="9 Grupo"/>
          <p:cNvGrpSpPr/>
          <p:nvPr/>
        </p:nvGrpSpPr>
        <p:grpSpPr>
          <a:xfrm>
            <a:off x="5507805" y="4149080"/>
            <a:ext cx="3517900" cy="1048385"/>
            <a:chOff x="5507805" y="4149080"/>
            <a:chExt cx="3517900" cy="1048385"/>
          </a:xfrm>
        </p:grpSpPr>
        <p:pic>
          <p:nvPicPr>
            <p:cNvPr id="1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805" y="4149080"/>
              <a:ext cx="3517900" cy="1048385"/>
            </a:xfrm>
            <a:prstGeom prst="rect">
              <a:avLst/>
            </a:prstGeom>
            <a:noFill/>
          </p:spPr>
        </p:pic>
        <p:sp>
          <p:nvSpPr>
            <p:cNvPr id="20" name="17 CuadroTexto"/>
            <p:cNvSpPr txBox="1"/>
            <p:nvPr/>
          </p:nvSpPr>
          <p:spPr>
            <a:xfrm>
              <a:off x="8667394" y="4221088"/>
              <a:ext cx="225086" cy="276999"/>
            </a:xfrm>
            <a:prstGeom prst="rect">
              <a:avLst/>
            </a:prstGeom>
            <a:noFill/>
          </p:spPr>
          <p:txBody>
            <a:bodyPr wrap="square" rtlCol="0">
              <a:spAutoFit/>
            </a:bodyPr>
            <a:lstStyle/>
            <a:p>
              <a:r>
                <a:rPr lang="en-US" sz="1200" b="0" dirty="0" smtClean="0">
                  <a:solidFill>
                    <a:prstClr val="black"/>
                  </a:solidFill>
                  <a:latin typeface="Arial Narrow" panose="020B0606020202030204" pitchFamily="34" charset="0"/>
                </a:rPr>
                <a:t>*</a:t>
              </a:r>
              <a:endParaRPr lang="en-US" sz="1200" b="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419047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43</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9" name="Rectangle 8"/>
          <p:cNvSpPr/>
          <p:nvPr/>
        </p:nvSpPr>
        <p:spPr>
          <a:xfrm>
            <a:off x="467544" y="3789040"/>
            <a:ext cx="8352928" cy="3170099"/>
          </a:xfrm>
          <a:prstGeom prst="rect">
            <a:avLst/>
          </a:prstGeom>
        </p:spPr>
        <p:txBody>
          <a:bodyPr wrap="square">
            <a:spAutoFit/>
          </a:bodyPr>
          <a:lstStyle/>
          <a:p>
            <a:r>
              <a:rPr lang="en-GB" sz="2000" dirty="0" smtClean="0">
                <a:solidFill>
                  <a:srgbClr val="1F497D"/>
                </a:solidFill>
              </a:rPr>
              <a:t>Network adaptability to supply evolution</a:t>
            </a:r>
          </a:p>
          <a:p>
            <a:r>
              <a:rPr lang="en-GB" sz="2000" b="0" dirty="0" smtClean="0">
                <a:solidFill>
                  <a:srgbClr val="1F497D">
                    <a:lumMod val="60000"/>
                    <a:lumOff val="40000"/>
                  </a:srgbClr>
                </a:solidFill>
              </a:rPr>
              <a:t>Identified remedies would create new routes to and from the South, </a:t>
            </a:r>
            <a:r>
              <a:rPr lang="en-US" sz="2000" b="0" dirty="0" smtClean="0">
                <a:solidFill>
                  <a:srgbClr val="1F497D">
                    <a:lumMod val="60000"/>
                    <a:lumOff val="40000"/>
                  </a:srgbClr>
                </a:solidFill>
              </a:rPr>
              <a:t>contributing to the optimization of shippers’ supply portfolios, consolidating  a well-meshed network, improving  the robustness of the gas network.</a:t>
            </a:r>
            <a:r>
              <a:rPr lang="en-US" sz="2000" b="0" dirty="0" smtClean="0">
                <a:solidFill>
                  <a:srgbClr val="FF0000"/>
                </a:solidFill>
              </a:rPr>
              <a:t> </a:t>
            </a:r>
          </a:p>
          <a:p>
            <a:r>
              <a:rPr lang="en-US" sz="2000" b="0" dirty="0" smtClean="0">
                <a:solidFill>
                  <a:srgbClr val="1F497D">
                    <a:lumMod val="60000"/>
                    <a:lumOff val="40000"/>
                  </a:srgbClr>
                </a:solidFill>
              </a:rPr>
              <a:t>The identified remedies would improve </a:t>
            </a:r>
            <a:r>
              <a:rPr lang="en-US" sz="2000" dirty="0" smtClean="0">
                <a:solidFill>
                  <a:srgbClr val="1F497D">
                    <a:lumMod val="60000"/>
                    <a:lumOff val="40000"/>
                  </a:srgbClr>
                </a:solidFill>
              </a:rPr>
              <a:t>competitiveness</a:t>
            </a:r>
            <a:r>
              <a:rPr lang="en-US" sz="2000" b="0" dirty="0" smtClean="0">
                <a:solidFill>
                  <a:srgbClr val="1F497D">
                    <a:lumMod val="60000"/>
                    <a:lumOff val="40000"/>
                  </a:srgbClr>
                </a:solidFill>
              </a:rPr>
              <a:t> for the </a:t>
            </a:r>
            <a:r>
              <a:rPr lang="en-US" sz="2000" dirty="0" smtClean="0">
                <a:solidFill>
                  <a:srgbClr val="1F497D">
                    <a:lumMod val="60000"/>
                    <a:lumOff val="40000"/>
                  </a:srgbClr>
                </a:solidFill>
              </a:rPr>
              <a:t>industry</a:t>
            </a:r>
            <a:r>
              <a:rPr lang="en-US" sz="2000" b="0" dirty="0" smtClean="0">
                <a:solidFill>
                  <a:srgbClr val="1F497D">
                    <a:lumMod val="60000"/>
                    <a:lumOff val="40000"/>
                  </a:srgbClr>
                </a:solidFill>
              </a:rPr>
              <a:t> and the rest of the end consumers of the gas system having a clear positive impact in the economy of the respective countries.</a:t>
            </a:r>
            <a:r>
              <a:rPr lang="en-GB" sz="2000" b="0" dirty="0" smtClean="0">
                <a:solidFill>
                  <a:srgbClr val="1F497D">
                    <a:lumMod val="60000"/>
                    <a:lumOff val="40000"/>
                  </a:srgbClr>
                </a:solidFill>
              </a:rPr>
              <a:t> </a:t>
            </a:r>
          </a:p>
          <a:p>
            <a:endParaRPr lang="en-GB" sz="2000" dirty="0" smtClean="0">
              <a:solidFill>
                <a:srgbClr val="1F497D"/>
              </a:solidFill>
            </a:endParaRPr>
          </a:p>
          <a:p>
            <a:endParaRPr lang="en-GB" sz="2000" dirty="0" smtClean="0">
              <a:solidFill>
                <a:srgbClr val="1F497D"/>
              </a:solidFill>
            </a:endParaRPr>
          </a:p>
        </p:txBody>
      </p:sp>
      <p:pic>
        <p:nvPicPr>
          <p:cNvPr id="14" name="Imagen 5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340768"/>
            <a:ext cx="4608512" cy="2160240"/>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432048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75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44</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a:xfrm>
            <a:off x="323528" y="4365104"/>
            <a:ext cx="8820472" cy="2462213"/>
          </a:xfrm>
          <a:prstGeom prst="rect">
            <a:avLst/>
          </a:prstGeom>
        </p:spPr>
        <p:txBody>
          <a:bodyPr wrap="square">
            <a:spAutoFit/>
          </a:bodyPr>
          <a:lstStyle/>
          <a:p>
            <a:r>
              <a:rPr lang="en-GB" sz="2000" dirty="0" smtClean="0">
                <a:solidFill>
                  <a:srgbClr val="1F497D"/>
                </a:solidFill>
              </a:rPr>
              <a:t>Strong divergences of prices </a:t>
            </a:r>
            <a:r>
              <a:rPr lang="en-GB" sz="2000" b="0" dirty="0" smtClean="0">
                <a:solidFill>
                  <a:srgbClr val="1F497D"/>
                </a:solidFill>
              </a:rPr>
              <a:t>:</a:t>
            </a:r>
          </a:p>
          <a:p>
            <a:r>
              <a:rPr lang="en-GB" sz="1800" b="0" dirty="0" smtClean="0">
                <a:solidFill>
                  <a:srgbClr val="1F497D">
                    <a:lumMod val="60000"/>
                    <a:lumOff val="40000"/>
                  </a:srgbClr>
                </a:solidFill>
              </a:rPr>
              <a:t>Lasting spreads between PEG SUD and Spanish AOC, between PEG NORD and PEG SUD </a:t>
            </a:r>
          </a:p>
          <a:p>
            <a:endParaRPr lang="en-GB" sz="1800" b="0" dirty="0" smtClean="0">
              <a:solidFill>
                <a:srgbClr val="1F497D">
                  <a:lumMod val="60000"/>
                  <a:lumOff val="40000"/>
                </a:srgbClr>
              </a:solidFill>
            </a:endParaRPr>
          </a:p>
          <a:p>
            <a:endParaRPr lang="en-GB" sz="2000" b="0" dirty="0" smtClean="0">
              <a:solidFill>
                <a:srgbClr val="1F497D">
                  <a:lumMod val="60000"/>
                  <a:lumOff val="40000"/>
                </a:srgbClr>
              </a:solidFill>
            </a:endParaRP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pic>
        <p:nvPicPr>
          <p:cNvPr id="10" name="Imagen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052736"/>
            <a:ext cx="6223074" cy="3240360"/>
          </a:xfrm>
          <a:prstGeom prst="rect">
            <a:avLst/>
          </a:prstGeom>
          <a:noFill/>
          <a:ln>
            <a:noFill/>
          </a:ln>
        </p:spPr>
      </p:pic>
      <p:sp>
        <p:nvSpPr>
          <p:cNvPr id="18" name="Rectangle 17"/>
          <p:cNvSpPr/>
          <p:nvPr/>
        </p:nvSpPr>
        <p:spPr>
          <a:xfrm>
            <a:off x="323528" y="5301208"/>
            <a:ext cx="8352928" cy="1323439"/>
          </a:xfrm>
          <a:prstGeom prst="rect">
            <a:avLst/>
          </a:prstGeom>
        </p:spPr>
        <p:txBody>
          <a:bodyPr wrap="square">
            <a:spAutoFit/>
          </a:bodyPr>
          <a:lstStyle/>
          <a:p>
            <a:r>
              <a:rPr lang="en-GB" sz="2000" dirty="0" smtClean="0">
                <a:solidFill>
                  <a:srgbClr val="1F497D"/>
                </a:solidFill>
              </a:rPr>
              <a:t>Lack of ability to face very different supply mixes, </a:t>
            </a:r>
          </a:p>
          <a:p>
            <a:r>
              <a:rPr lang="en-GB" sz="2000" b="0" dirty="0" smtClean="0">
                <a:solidFill>
                  <a:srgbClr val="1F497D">
                    <a:lumMod val="60000"/>
                    <a:lumOff val="40000"/>
                  </a:srgbClr>
                </a:solidFill>
              </a:rPr>
              <a:t>In particular, limited ability to decrease LNG supplies</a:t>
            </a:r>
          </a:p>
          <a:p>
            <a:endParaRPr lang="en-GB" sz="2000" dirty="0" smtClean="0">
              <a:solidFill>
                <a:srgbClr val="1F497D"/>
              </a:solidFill>
            </a:endParaRPr>
          </a:p>
          <a:p>
            <a:endParaRPr lang="en-GB" sz="2000" dirty="0" smtClean="0">
              <a:solidFill>
                <a:srgbClr val="1F497D"/>
              </a:solidFill>
            </a:endParaRPr>
          </a:p>
        </p:txBody>
      </p:sp>
    </p:spTree>
    <p:extLst>
      <p:ext uri="{BB962C8B-B14F-4D97-AF65-F5344CB8AC3E}">
        <p14:creationId xmlns:p14="http://schemas.microsoft.com/office/powerpoint/2010/main" val="1145691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45</a:t>
            </a:fld>
            <a:endParaRPr lang="fr-BE" dirty="0"/>
          </a:p>
        </p:txBody>
      </p:sp>
      <p:sp>
        <p:nvSpPr>
          <p:cNvPr id="8" name="Title 1"/>
          <p:cNvSpPr>
            <a:spLocks/>
          </p:cNvSpPr>
          <p:nvPr/>
        </p:nvSpPr>
        <p:spPr bwMode="auto">
          <a:xfrm>
            <a:off x="0" y="-19048"/>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GRIP South – Assessments</a:t>
            </a:r>
          </a:p>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Key conclusions</a:t>
            </a:r>
          </a:p>
          <a:p>
            <a:pPr algn="ctr" eaLnBrk="0" hangingPunct="0"/>
            <a:r>
              <a:rPr lang="en-US" sz="3200" dirty="0">
                <a:solidFill>
                  <a:srgbClr val="B4D13B"/>
                </a:solidFill>
                <a:effectLst>
                  <a:outerShdw blurRad="38100" dist="38100" dir="2700000" algn="tl">
                    <a:srgbClr val="000000">
                      <a:alpha val="43137"/>
                    </a:srgbClr>
                  </a:outerShdw>
                </a:effectLst>
                <a:latin typeface="Calibri" pitchFamily="34" charset="0"/>
              </a:rPr>
              <a:t/>
            </a:r>
            <a:br>
              <a:rPr lang="en-US" sz="3200" dirty="0">
                <a:solidFill>
                  <a:srgbClr val="B4D13B"/>
                </a:solidFill>
                <a:effectLst>
                  <a:outerShdw blurRad="38100" dist="38100" dir="2700000" algn="tl">
                    <a:srgbClr val="000000">
                      <a:alpha val="43137"/>
                    </a:srgbClr>
                  </a:outerShdw>
                </a:effectLst>
                <a:latin typeface="Calibri" pitchFamily="34" charset="0"/>
              </a:rPr>
            </a:b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pic>
        <p:nvPicPr>
          <p:cNvPr id="15"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484784"/>
            <a:ext cx="4644008" cy="4176464"/>
          </a:xfrm>
          <a:prstGeom prst="rect">
            <a:avLst/>
          </a:prstGeom>
          <a:noFill/>
        </p:spPr>
      </p:pic>
      <p:sp>
        <p:nvSpPr>
          <p:cNvPr id="17" name="Rectangle 16"/>
          <p:cNvSpPr/>
          <p:nvPr/>
        </p:nvSpPr>
        <p:spPr>
          <a:xfrm>
            <a:off x="323528" y="1268760"/>
            <a:ext cx="3744416" cy="5016758"/>
          </a:xfrm>
          <a:prstGeom prst="rect">
            <a:avLst/>
          </a:prstGeom>
        </p:spPr>
        <p:txBody>
          <a:bodyPr wrap="square">
            <a:spAutoFit/>
          </a:bodyPr>
          <a:lstStyle/>
          <a:p>
            <a:r>
              <a:rPr lang="en-GB" sz="2000" dirty="0" smtClean="0">
                <a:solidFill>
                  <a:srgbClr val="1F497D"/>
                </a:solidFill>
              </a:rPr>
              <a:t>Remedies to divergence of prices</a:t>
            </a:r>
          </a:p>
          <a:p>
            <a:r>
              <a:rPr lang="en-GB" sz="2000" b="0" dirty="0" smtClean="0">
                <a:solidFill>
                  <a:srgbClr val="1F497D">
                    <a:lumMod val="60000"/>
                    <a:lumOff val="40000"/>
                  </a:srgbClr>
                </a:solidFill>
              </a:rPr>
              <a:t>Reduce LNG dependence with bi-</a:t>
            </a:r>
            <a:r>
              <a:rPr lang="en-GB" sz="2000" b="0" dirty="0" err="1" smtClean="0">
                <a:solidFill>
                  <a:srgbClr val="1F497D">
                    <a:lumMod val="60000"/>
                    <a:lumOff val="40000"/>
                  </a:srgbClr>
                </a:solidFill>
              </a:rPr>
              <a:t>directionnal</a:t>
            </a:r>
            <a:r>
              <a:rPr lang="en-GB" sz="2000" b="0" dirty="0" smtClean="0">
                <a:solidFill>
                  <a:srgbClr val="1F497D">
                    <a:lumMod val="60000"/>
                    <a:lumOff val="40000"/>
                  </a:srgbClr>
                </a:solidFill>
              </a:rPr>
              <a:t> flows between Portugal, Spain, France and Germany with: </a:t>
            </a:r>
          </a:p>
          <a:p>
            <a:pPr>
              <a:buFont typeface="Arial" pitchFamily="34" charset="0"/>
              <a:buChar char="•"/>
            </a:pPr>
            <a:r>
              <a:rPr lang="en-GB" sz="2000" b="0" dirty="0" smtClean="0">
                <a:solidFill>
                  <a:srgbClr val="1F497D">
                    <a:lumMod val="60000"/>
                    <a:lumOff val="40000"/>
                  </a:srgbClr>
                </a:solidFill>
              </a:rPr>
              <a:t> 3</a:t>
            </a:r>
            <a:r>
              <a:rPr lang="en-GB" sz="2000" b="0" baseline="30000" dirty="0" smtClean="0">
                <a:solidFill>
                  <a:srgbClr val="1F497D">
                    <a:lumMod val="60000"/>
                    <a:lumOff val="40000"/>
                  </a:srgbClr>
                </a:solidFill>
              </a:rPr>
              <a:t>rd</a:t>
            </a:r>
            <a:r>
              <a:rPr lang="en-GB" sz="2000" b="0" dirty="0" smtClean="0">
                <a:solidFill>
                  <a:srgbClr val="1F497D">
                    <a:lumMod val="60000"/>
                    <a:lumOff val="40000"/>
                  </a:srgbClr>
                </a:solidFill>
              </a:rPr>
              <a:t> IP between Portugal and Spain</a:t>
            </a:r>
          </a:p>
          <a:p>
            <a:pPr>
              <a:buFont typeface="Arial" pitchFamily="34" charset="0"/>
              <a:buChar char="•"/>
            </a:pPr>
            <a:r>
              <a:rPr lang="en-GB" sz="2000" b="0" dirty="0" smtClean="0">
                <a:solidFill>
                  <a:srgbClr val="1F497D">
                    <a:lumMod val="60000"/>
                    <a:lumOff val="40000"/>
                  </a:srgbClr>
                </a:solidFill>
              </a:rPr>
              <a:t> </a:t>
            </a:r>
            <a:r>
              <a:rPr lang="en-GB" sz="2000" b="0" dirty="0" err="1" smtClean="0">
                <a:solidFill>
                  <a:srgbClr val="1F497D">
                    <a:lumMod val="60000"/>
                    <a:lumOff val="40000"/>
                  </a:srgbClr>
                </a:solidFill>
              </a:rPr>
              <a:t>MidCat</a:t>
            </a:r>
            <a:r>
              <a:rPr lang="en-GB" sz="2000" b="0" dirty="0" smtClean="0">
                <a:solidFill>
                  <a:srgbClr val="1F497D">
                    <a:lumMod val="60000"/>
                    <a:lumOff val="40000"/>
                  </a:srgbClr>
                </a:solidFill>
              </a:rPr>
              <a:t> project</a:t>
            </a:r>
          </a:p>
          <a:p>
            <a:pPr>
              <a:buFont typeface="Arial" pitchFamily="34" charset="0"/>
              <a:buChar char="•"/>
            </a:pPr>
            <a:r>
              <a:rPr lang="en-GB" sz="2000" b="0" dirty="0" smtClean="0">
                <a:solidFill>
                  <a:srgbClr val="1F497D">
                    <a:lumMod val="60000"/>
                    <a:lumOff val="40000"/>
                  </a:srgbClr>
                </a:solidFill>
              </a:rPr>
              <a:t> Core network reinforcement in France (merger)</a:t>
            </a:r>
          </a:p>
          <a:p>
            <a:pPr>
              <a:buFont typeface="Arial" pitchFamily="34" charset="0"/>
              <a:buChar char="•"/>
            </a:pPr>
            <a:r>
              <a:rPr lang="en-GB" sz="2000" b="0" dirty="0" smtClean="0">
                <a:solidFill>
                  <a:srgbClr val="1F497D">
                    <a:lumMod val="60000"/>
                    <a:lumOff val="40000"/>
                  </a:srgbClr>
                </a:solidFill>
              </a:rPr>
              <a:t> Reverse flow from France to Germany</a:t>
            </a:r>
          </a:p>
          <a:p>
            <a:endParaRPr lang="en-GB" sz="2000" dirty="0" smtClean="0">
              <a:solidFill>
                <a:srgbClr val="1F497D"/>
              </a:solidFill>
            </a:endParaRPr>
          </a:p>
          <a:p>
            <a:endParaRPr lang="en-GB" sz="2000" dirty="0" smtClean="0">
              <a:solidFill>
                <a:srgbClr val="1F497D"/>
              </a:solidFill>
            </a:endParaRPr>
          </a:p>
          <a:p>
            <a:endParaRPr lang="en-GB" sz="2000" dirty="0" smtClean="0">
              <a:solidFill>
                <a:srgbClr val="1F497D"/>
              </a:solidFill>
            </a:endParaRPr>
          </a:p>
        </p:txBody>
      </p:sp>
    </p:spTree>
    <p:extLst>
      <p:ext uri="{BB962C8B-B14F-4D97-AF65-F5344CB8AC3E}">
        <p14:creationId xmlns:p14="http://schemas.microsoft.com/office/powerpoint/2010/main" val="2338442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752D9E57-5500-4DB8-81EB-EE1488FCB825}" type="slidenum">
              <a:rPr lang="fr-BE" smtClean="0"/>
              <a:pPr>
                <a:defRPr/>
              </a:pPr>
              <a:t>46</a:t>
            </a:fld>
            <a:endParaRPr lang="fr-BE" dirty="0"/>
          </a:p>
        </p:txBody>
      </p:sp>
      <p:sp>
        <p:nvSpPr>
          <p:cNvPr id="7" name="Title 1"/>
          <p:cNvSpPr>
            <a:spLocks/>
          </p:cNvSpPr>
          <p:nvPr/>
        </p:nvSpPr>
        <p:spPr bwMode="auto">
          <a:xfrm>
            <a:off x="0" y="0"/>
            <a:ext cx="9144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200" dirty="0" smtClean="0">
                <a:solidFill>
                  <a:srgbClr val="B4D13B"/>
                </a:solidFill>
                <a:effectLst>
                  <a:outerShdw blurRad="38100" dist="38100" dir="2700000" algn="tl">
                    <a:srgbClr val="000000">
                      <a:alpha val="43137"/>
                    </a:srgbClr>
                  </a:outerShdw>
                </a:effectLst>
                <a:latin typeface="Calibri" pitchFamily="34" charset="0"/>
              </a:rPr>
              <a:t>Main conclusions   </a:t>
            </a:r>
            <a:endParaRPr lang="en-US" sz="3200" dirty="0">
              <a:solidFill>
                <a:srgbClr val="B4D13B"/>
              </a:solidFill>
              <a:effectLst>
                <a:outerShdw blurRad="38100" dist="38100" dir="2700000" algn="tl">
                  <a:srgbClr val="000000">
                    <a:alpha val="43137"/>
                  </a:srgbClr>
                </a:outerShdw>
              </a:effectLst>
              <a:latin typeface="Calibri" pitchFamily="34" charset="0"/>
            </a:endParaRPr>
          </a:p>
        </p:txBody>
      </p:sp>
      <p:sp>
        <p:nvSpPr>
          <p:cNvPr id="8" name="7 CuadroTexto"/>
          <p:cNvSpPr txBox="1"/>
          <p:nvPr/>
        </p:nvSpPr>
        <p:spPr>
          <a:xfrm>
            <a:off x="395536" y="836712"/>
            <a:ext cx="8496944" cy="5736955"/>
          </a:xfrm>
          <a:prstGeom prst="rect">
            <a:avLst/>
          </a:prstGeom>
          <a:noFill/>
        </p:spPr>
        <p:txBody>
          <a:bodyPr wrap="square" rtlCol="0">
            <a:spAutoFit/>
          </a:bodyPr>
          <a:lstStyle/>
          <a:p>
            <a:pPr marL="342900" indent="-342900" algn="just">
              <a:lnSpc>
                <a:spcPct val="110000"/>
              </a:lnSpc>
              <a:spcBef>
                <a:spcPts val="600"/>
              </a:spcBef>
              <a:spcAft>
                <a:spcPts val="600"/>
              </a:spcAft>
              <a:buFont typeface="Wingdings" panose="05000000000000000000" pitchFamily="2" charset="2"/>
              <a:buChar char="ü"/>
            </a:pPr>
            <a:r>
              <a:rPr lang="en-US" sz="1800" b="0" dirty="0" smtClean="0">
                <a:solidFill>
                  <a:srgbClr val="1F497D"/>
                </a:solidFill>
              </a:rPr>
              <a:t>Economic crisis and competition of energies in the World lead to a </a:t>
            </a:r>
            <a:r>
              <a:rPr lang="en-US" sz="1800" dirty="0" smtClean="0">
                <a:solidFill>
                  <a:srgbClr val="1F497D"/>
                </a:solidFill>
              </a:rPr>
              <a:t>decrease in gas consumption</a:t>
            </a:r>
            <a:r>
              <a:rPr lang="en-US" sz="1800" b="0" dirty="0" smtClean="0">
                <a:solidFill>
                  <a:srgbClr val="1F497D"/>
                </a:solidFill>
              </a:rPr>
              <a:t> in Europe.</a:t>
            </a:r>
          </a:p>
          <a:p>
            <a:pPr marL="342900" indent="-342900" algn="just">
              <a:lnSpc>
                <a:spcPct val="110000"/>
              </a:lnSpc>
              <a:spcBef>
                <a:spcPts val="600"/>
              </a:spcBef>
              <a:spcAft>
                <a:spcPts val="600"/>
              </a:spcAft>
              <a:buFont typeface="Wingdings" panose="05000000000000000000" pitchFamily="2" charset="2"/>
              <a:buChar char="ü"/>
            </a:pPr>
            <a:r>
              <a:rPr lang="en-US" sz="1800" b="0" dirty="0" smtClean="0">
                <a:solidFill>
                  <a:srgbClr val="1F497D"/>
                </a:solidFill>
              </a:rPr>
              <a:t>As </a:t>
            </a:r>
            <a:r>
              <a:rPr lang="en-US" sz="1800" dirty="0" smtClean="0">
                <a:solidFill>
                  <a:srgbClr val="1F497D"/>
                </a:solidFill>
              </a:rPr>
              <a:t>forecasts for gas imports for Europe remain high</a:t>
            </a:r>
            <a:r>
              <a:rPr lang="en-US" sz="1800" b="0" dirty="0" smtClean="0">
                <a:solidFill>
                  <a:srgbClr val="1F497D"/>
                </a:solidFill>
              </a:rPr>
              <a:t>, South Region could be a main for Algerian gas and LNG. High dependence on LNG should be reduced if more Russian and Norwegian gas could reach southern markets.</a:t>
            </a:r>
          </a:p>
          <a:p>
            <a:pPr marL="342900" indent="-342900" algn="just">
              <a:lnSpc>
                <a:spcPct val="110000"/>
              </a:lnSpc>
              <a:spcBef>
                <a:spcPts val="600"/>
              </a:spcBef>
              <a:spcAft>
                <a:spcPts val="600"/>
              </a:spcAft>
              <a:buFont typeface="Wingdings" panose="05000000000000000000" pitchFamily="2" charset="2"/>
              <a:buChar char="ü"/>
            </a:pPr>
            <a:r>
              <a:rPr lang="en-US" sz="1800" b="0" dirty="0" smtClean="0">
                <a:solidFill>
                  <a:srgbClr val="1F497D"/>
                </a:solidFill>
              </a:rPr>
              <a:t>A lot of </a:t>
            </a:r>
            <a:r>
              <a:rPr lang="en-US" sz="1800" dirty="0" smtClean="0">
                <a:solidFill>
                  <a:srgbClr val="1F497D"/>
                </a:solidFill>
              </a:rPr>
              <a:t>transmission, LGN and storages projects identified</a:t>
            </a:r>
            <a:r>
              <a:rPr lang="en-US" sz="1800" b="0" dirty="0" smtClean="0">
                <a:solidFill>
                  <a:srgbClr val="1F497D"/>
                </a:solidFill>
              </a:rPr>
              <a:t>. Some of them FID, that will increase interconnection capacities within South Region and with the rest of Europe, </a:t>
            </a:r>
          </a:p>
          <a:p>
            <a:pPr marL="342900" indent="-342900" algn="just">
              <a:lnSpc>
                <a:spcPct val="110000"/>
              </a:lnSpc>
              <a:spcBef>
                <a:spcPts val="600"/>
              </a:spcBef>
              <a:spcAft>
                <a:spcPts val="600"/>
              </a:spcAft>
              <a:buFont typeface="Wingdings" panose="05000000000000000000" pitchFamily="2" charset="2"/>
              <a:buChar char="ü"/>
            </a:pPr>
            <a:r>
              <a:rPr lang="en-US" sz="1800" dirty="0" smtClean="0">
                <a:solidFill>
                  <a:srgbClr val="1F497D"/>
                </a:solidFill>
              </a:rPr>
              <a:t>Assessment &amp; remedies:</a:t>
            </a:r>
            <a:r>
              <a:rPr lang="en-US" sz="1800" b="0" dirty="0" smtClean="0">
                <a:solidFill>
                  <a:srgbClr val="1F497D"/>
                </a:solidFill>
              </a:rPr>
              <a:t> existing system and FID projects not sufficient to face different supply mixes and to create price convergence. The corridor “</a:t>
            </a:r>
            <a:r>
              <a:rPr lang="en-US" sz="1800" b="0" dirty="0" err="1" smtClean="0">
                <a:solidFill>
                  <a:srgbClr val="1F497D"/>
                </a:solidFill>
              </a:rPr>
              <a:t>Bidirectionnal</a:t>
            </a:r>
            <a:r>
              <a:rPr lang="en-US" sz="1800" b="0" dirty="0" smtClean="0">
                <a:solidFill>
                  <a:srgbClr val="1F497D"/>
                </a:solidFill>
              </a:rPr>
              <a:t> flows between Portugal, Spain, France and Germany” is one of the identified remedy to these issues. </a:t>
            </a:r>
          </a:p>
          <a:p>
            <a:pPr marL="342900" indent="-342900" algn="just">
              <a:lnSpc>
                <a:spcPct val="110000"/>
              </a:lnSpc>
              <a:spcBef>
                <a:spcPts val="600"/>
              </a:spcBef>
              <a:spcAft>
                <a:spcPts val="600"/>
              </a:spcAft>
              <a:buFont typeface="Wingdings" panose="05000000000000000000" pitchFamily="2" charset="2"/>
              <a:buChar char="ü"/>
            </a:pPr>
            <a:r>
              <a:rPr lang="en-US" sz="1800" dirty="0" smtClean="0">
                <a:solidFill>
                  <a:srgbClr val="1F497D"/>
                </a:solidFill>
              </a:rPr>
              <a:t>Investments needed are significant</a:t>
            </a:r>
            <a:r>
              <a:rPr lang="en-US" sz="1800" b="0" dirty="0" smtClean="0">
                <a:solidFill>
                  <a:srgbClr val="1F497D"/>
                </a:solidFill>
              </a:rPr>
              <a:t>. Clear energy policies and support from authorities will be needed in order to secure the cost effectiveness of these investments for the market.</a:t>
            </a:r>
          </a:p>
          <a:p>
            <a:pPr marL="342900" indent="-342900">
              <a:lnSpc>
                <a:spcPct val="110000"/>
              </a:lnSpc>
              <a:spcBef>
                <a:spcPts val="600"/>
              </a:spcBef>
              <a:spcAft>
                <a:spcPts val="600"/>
              </a:spcAft>
              <a:buFont typeface="Wingdings" panose="05000000000000000000" pitchFamily="2" charset="2"/>
              <a:buChar char="ü"/>
            </a:pPr>
            <a:endParaRPr lang="en-US" sz="1800" b="0" dirty="0" smtClean="0">
              <a:solidFill>
                <a:srgbClr val="1F497D"/>
              </a:solidFill>
            </a:endParaRPr>
          </a:p>
        </p:txBody>
      </p:sp>
    </p:spTree>
    <p:extLst>
      <p:ext uri="{BB962C8B-B14F-4D97-AF65-F5344CB8AC3E}">
        <p14:creationId xmlns:p14="http://schemas.microsoft.com/office/powerpoint/2010/main" val="663941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b="0">
                <a:solidFill>
                  <a:srgbClr val="666666"/>
                </a:solidFill>
                <a:latin typeface="Calibri" pitchFamily="34" charset="0"/>
              </a:rPr>
              <a:pPr algn="r"/>
              <a:t>47</a:t>
            </a:fld>
            <a:endParaRPr lang="en-GB" sz="1400" b="0">
              <a:solidFill>
                <a:srgbClr val="666666"/>
              </a:solidFill>
              <a:latin typeface="Calibri" pitchFamily="34" charset="0"/>
            </a:endParaRPr>
          </a:p>
        </p:txBody>
      </p:sp>
      <p:sp>
        <p:nvSpPr>
          <p:cNvPr id="33797" name="Content Placeholder 2"/>
          <p:cNvSpPr>
            <a:spLocks/>
          </p:cNvSpPr>
          <p:nvPr/>
        </p:nvSpPr>
        <p:spPr bwMode="auto">
          <a:xfrm>
            <a:off x="251520" y="764704"/>
            <a:ext cx="8640960" cy="5544616"/>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b="0" dirty="0" smtClean="0">
                <a:solidFill>
                  <a:srgbClr val="1F497D">
                    <a:lumMod val="60000"/>
                    <a:lumOff val="40000"/>
                  </a:srgbClr>
                </a:solidFill>
                <a:latin typeface="Calibri" pitchFamily="34" charset="0"/>
              </a:rPr>
              <a:t>ENTSOG </a:t>
            </a:r>
            <a:r>
              <a:rPr lang="en-GB" b="0" dirty="0">
                <a:solidFill>
                  <a:srgbClr val="1F497D">
                    <a:lumMod val="60000"/>
                    <a:lumOff val="40000"/>
                  </a:srgbClr>
                </a:solidFill>
                <a:latin typeface="Calibri" pitchFamily="34" charset="0"/>
              </a:rPr>
              <a:t>TYNDP publication : 21</a:t>
            </a:r>
            <a:r>
              <a:rPr lang="en-GB" b="0" baseline="30000" dirty="0">
                <a:solidFill>
                  <a:srgbClr val="1F497D">
                    <a:lumMod val="60000"/>
                    <a:lumOff val="40000"/>
                  </a:srgbClr>
                </a:solidFill>
                <a:latin typeface="Calibri" pitchFamily="34" charset="0"/>
              </a:rPr>
              <a:t>st</a:t>
            </a:r>
            <a:r>
              <a:rPr lang="en-GB" b="0" dirty="0">
                <a:solidFill>
                  <a:srgbClr val="1F497D">
                    <a:lumMod val="60000"/>
                    <a:lumOff val="40000"/>
                  </a:srgbClr>
                </a:solidFill>
                <a:latin typeface="Calibri" pitchFamily="34" charset="0"/>
              </a:rPr>
              <a:t> February </a:t>
            </a:r>
            <a:r>
              <a:rPr lang="en-GB" b="0" dirty="0" smtClean="0">
                <a:solidFill>
                  <a:srgbClr val="1F497D">
                    <a:lumMod val="60000"/>
                    <a:lumOff val="40000"/>
                  </a:srgbClr>
                </a:solidFill>
                <a:latin typeface="Calibri" pitchFamily="34" charset="0"/>
              </a:rPr>
              <a:t>2013</a:t>
            </a:r>
            <a:endParaRPr lang="en-GB" b="0" dirty="0">
              <a:solidFill>
                <a:srgbClr val="1F497D">
                  <a:lumMod val="60000"/>
                  <a:lumOff val="40000"/>
                </a:srgb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b="0" dirty="0" smtClean="0">
                <a:solidFill>
                  <a:srgbClr val="1F497D">
                    <a:lumMod val="60000"/>
                    <a:lumOff val="40000"/>
                  </a:srgbClr>
                </a:solidFill>
                <a:latin typeface="Calibri" pitchFamily="34" charset="0"/>
              </a:rPr>
              <a:t>Communication </a:t>
            </a:r>
            <a:r>
              <a:rPr lang="en-GB" b="0" dirty="0">
                <a:solidFill>
                  <a:srgbClr val="1F497D">
                    <a:lumMod val="60000"/>
                    <a:lumOff val="40000"/>
                  </a:srgbClr>
                </a:solidFill>
                <a:latin typeface="Calibri" pitchFamily="34" charset="0"/>
              </a:rPr>
              <a:t>/ </a:t>
            </a:r>
            <a:r>
              <a:rPr lang="en-GB" b="0" dirty="0" smtClean="0">
                <a:solidFill>
                  <a:srgbClr val="1F497D">
                    <a:lumMod val="60000"/>
                    <a:lumOff val="40000"/>
                  </a:srgbClr>
                </a:solidFill>
                <a:latin typeface="Calibri" pitchFamily="34" charset="0"/>
              </a:rPr>
              <a:t>consultation</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Continuous and extensive consultation for identifying and updating projects and needs</a:t>
            </a:r>
            <a:endParaRPr lang="en-GB" sz="2000" b="0" dirty="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a:solidFill>
                  <a:srgbClr val="1F497D">
                    <a:lumMod val="60000"/>
                    <a:lumOff val="40000"/>
                  </a:srgbClr>
                </a:solidFill>
                <a:latin typeface="Calibri" pitchFamily="34" charset="0"/>
              </a:rPr>
              <a:t>GRI South meeting(s</a:t>
            </a:r>
            <a:r>
              <a:rPr lang="en-GB" sz="2000" b="0" dirty="0" smtClean="0">
                <a:solidFill>
                  <a:srgbClr val="1F497D">
                    <a:lumMod val="60000"/>
                    <a:lumOff val="40000"/>
                  </a:srgbClr>
                </a:solidFill>
                <a:latin typeface="Calibri" pitchFamily="34" charset="0"/>
              </a:rPr>
              <a:t>): </a:t>
            </a:r>
            <a:r>
              <a:rPr lang="en-GB" sz="2000" b="0" dirty="0">
                <a:solidFill>
                  <a:srgbClr val="1F497D">
                    <a:lumMod val="60000"/>
                    <a:lumOff val="40000"/>
                  </a:srgbClr>
                </a:solidFill>
                <a:latin typeface="Calibri" pitchFamily="34" charset="0"/>
              </a:rPr>
              <a:t>IG </a:t>
            </a:r>
            <a:r>
              <a:rPr lang="en-GB" sz="2000" b="0" dirty="0" smtClean="0">
                <a:solidFill>
                  <a:srgbClr val="1F497D">
                    <a:lumMod val="60000"/>
                    <a:lumOff val="40000"/>
                  </a:srgbClr>
                </a:solidFill>
                <a:latin typeface="Calibri" pitchFamily="34" charset="0"/>
              </a:rPr>
              <a:t>&amp; </a:t>
            </a:r>
            <a:r>
              <a:rPr lang="en-GB" sz="2000" b="0" dirty="0">
                <a:solidFill>
                  <a:srgbClr val="1F497D">
                    <a:lumMod val="60000"/>
                    <a:lumOff val="40000"/>
                  </a:srgbClr>
                </a:solidFill>
                <a:latin typeface="Calibri" pitchFamily="34" charset="0"/>
              </a:rPr>
              <a:t>SG </a:t>
            </a:r>
            <a:r>
              <a:rPr lang="en-GB" sz="2000" b="0" dirty="0" smtClean="0">
                <a:solidFill>
                  <a:srgbClr val="1F497D">
                    <a:lumMod val="60000"/>
                    <a:lumOff val="40000"/>
                  </a:srgbClr>
                </a:solidFill>
                <a:latin typeface="Calibri" pitchFamily="34" charset="0"/>
              </a:rPr>
              <a:t>meetings (6)</a:t>
            </a:r>
            <a:endParaRPr lang="en-GB" sz="1800" b="0" dirty="0" smtClean="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Public consultation from December 12</a:t>
            </a:r>
            <a:r>
              <a:rPr lang="en-GB" sz="2000" b="0" baseline="30000" dirty="0" smtClean="0">
                <a:solidFill>
                  <a:srgbClr val="1F497D">
                    <a:lumMod val="60000"/>
                    <a:lumOff val="40000"/>
                  </a:srgbClr>
                </a:solidFill>
                <a:latin typeface="Calibri" pitchFamily="34" charset="0"/>
              </a:rPr>
              <a:t>th</a:t>
            </a:r>
            <a:r>
              <a:rPr lang="en-GB" sz="2000" b="0" dirty="0" smtClean="0">
                <a:solidFill>
                  <a:srgbClr val="1F497D">
                    <a:lumMod val="60000"/>
                    <a:lumOff val="40000"/>
                  </a:srgbClr>
                </a:solidFill>
                <a:latin typeface="Calibri" pitchFamily="34" charset="0"/>
              </a:rPr>
              <a:t> to January 5</a:t>
            </a:r>
            <a:r>
              <a:rPr lang="en-GB" sz="2000" b="0" baseline="30000" dirty="0" smtClean="0">
                <a:solidFill>
                  <a:srgbClr val="1F497D">
                    <a:lumMod val="60000"/>
                    <a:lumOff val="40000"/>
                  </a:srgbClr>
                </a:solidFill>
                <a:latin typeface="Calibri" pitchFamily="34" charset="0"/>
              </a:rPr>
              <a:t>th</a:t>
            </a:r>
            <a:r>
              <a:rPr lang="en-GB" sz="2000" b="0" dirty="0" smtClean="0">
                <a:solidFill>
                  <a:srgbClr val="1F497D">
                    <a:lumMod val="60000"/>
                    <a:lumOff val="40000"/>
                  </a:srgbClr>
                </a:solidFill>
                <a:latin typeface="Calibri" pitchFamily="34" charset="0"/>
              </a:rPr>
              <a:t> </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Regulators: “Draft  GRIP” shared on December 20</a:t>
            </a:r>
            <a:r>
              <a:rPr lang="en-GB" sz="2000" b="0" baseline="30000" dirty="0" smtClean="0">
                <a:solidFill>
                  <a:srgbClr val="1F497D">
                    <a:lumMod val="60000"/>
                    <a:lumOff val="40000"/>
                  </a:srgbClr>
                </a:solidFill>
                <a:latin typeface="Calibri" pitchFamily="34" charset="0"/>
              </a:rPr>
              <a:t>th, </a:t>
            </a:r>
            <a:r>
              <a:rPr lang="en-GB" sz="2000" b="0" dirty="0" smtClean="0">
                <a:solidFill>
                  <a:srgbClr val="1F497D">
                    <a:lumMod val="60000"/>
                    <a:lumOff val="40000"/>
                  </a:srgbClr>
                </a:solidFill>
                <a:latin typeface="Calibri" pitchFamily="34" charset="0"/>
              </a:rPr>
              <a:t>opinion received on January 31</a:t>
            </a:r>
            <a:r>
              <a:rPr lang="en-GB" sz="2000" b="0" baseline="30000" dirty="0" smtClean="0">
                <a:solidFill>
                  <a:srgbClr val="1F497D">
                    <a:lumMod val="60000"/>
                    <a:lumOff val="40000"/>
                  </a:srgbClr>
                </a:solidFill>
                <a:latin typeface="Calibri" pitchFamily="34" charset="0"/>
              </a:rPr>
              <a:t>st</a:t>
            </a:r>
            <a:r>
              <a:rPr lang="en-GB" sz="2000" b="0" dirty="0" smtClean="0">
                <a:solidFill>
                  <a:srgbClr val="1F497D">
                    <a:lumMod val="60000"/>
                    <a:lumOff val="40000"/>
                  </a:srgbClr>
                </a:solidFill>
                <a:latin typeface="Calibri" pitchFamily="34" charset="0"/>
              </a:rPr>
              <a:t> </a:t>
            </a:r>
            <a:endParaRPr lang="en-GB" b="0" dirty="0" smtClean="0">
              <a:solidFill>
                <a:srgbClr val="1F497D">
                  <a:lumMod val="60000"/>
                  <a:lumOff val="40000"/>
                </a:srgb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Feedbacks after publication</a:t>
            </a:r>
            <a:endParaRPr lang="en-GB" sz="2000" b="0" dirty="0">
              <a:solidFill>
                <a:srgbClr val="1F497D">
                  <a:lumMod val="60000"/>
                  <a:lumOff val="40000"/>
                </a:srgb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b="0" dirty="0" smtClean="0">
                <a:solidFill>
                  <a:srgbClr val="1F497D">
                    <a:lumMod val="60000"/>
                    <a:lumOff val="40000"/>
                  </a:srgbClr>
                </a:solidFill>
                <a:latin typeface="Calibri" pitchFamily="34" charset="0"/>
              </a:rPr>
              <a:t>Publication &amp; consultation: March 21</a:t>
            </a:r>
            <a:r>
              <a:rPr lang="en-GB" b="0" baseline="30000" dirty="0" smtClean="0">
                <a:solidFill>
                  <a:srgbClr val="1F497D">
                    <a:lumMod val="60000"/>
                    <a:lumOff val="40000"/>
                  </a:srgbClr>
                </a:solidFill>
                <a:latin typeface="Calibri" pitchFamily="34" charset="0"/>
              </a:rPr>
              <a:t>st</a:t>
            </a:r>
            <a:r>
              <a:rPr lang="en-GB" b="0" dirty="0" smtClean="0">
                <a:solidFill>
                  <a:srgbClr val="1F497D">
                    <a:lumMod val="60000"/>
                    <a:lumOff val="40000"/>
                  </a:srgbClr>
                </a:solidFill>
                <a:latin typeface="Calibri" pitchFamily="34" charset="0"/>
              </a:rPr>
              <a:t> </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Simulations updating demand and projects using </a:t>
            </a:r>
            <a:r>
              <a:rPr lang="en-GB" sz="2000" b="0" dirty="0" err="1" smtClean="0">
                <a:solidFill>
                  <a:srgbClr val="1F497D">
                    <a:lumMod val="60000"/>
                    <a:lumOff val="40000"/>
                  </a:srgbClr>
                </a:solidFill>
                <a:latin typeface="Calibri" pitchFamily="34" charset="0"/>
              </a:rPr>
              <a:t>NeMo</a:t>
            </a:r>
            <a:r>
              <a:rPr lang="en-GB" sz="2000" b="0" dirty="0" smtClean="0">
                <a:solidFill>
                  <a:srgbClr val="1F497D">
                    <a:lumMod val="60000"/>
                    <a:lumOff val="40000"/>
                  </a:srgbClr>
                </a:solidFill>
                <a:latin typeface="Calibri" pitchFamily="34" charset="0"/>
              </a:rPr>
              <a:t> tool remain in line with TYNDP 2013</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GRIP finalized with latest feedbacks from NRAs and data updates</a:t>
            </a:r>
          </a:p>
          <a:p>
            <a:pPr marL="981075" lvl="2" indent="-342900" eaLnBrk="0" hangingPunct="0">
              <a:spcBef>
                <a:spcPct val="20000"/>
              </a:spcBef>
              <a:buClr>
                <a:srgbClr val="2A3C82"/>
              </a:buClr>
              <a:buSzPct val="80000"/>
              <a:buFont typeface="Courier New" pitchFamily="49" charset="0"/>
              <a:buChar char="o"/>
              <a:defRPr/>
            </a:pPr>
            <a:r>
              <a:rPr lang="en-GB" sz="2000" b="0" dirty="0" smtClean="0">
                <a:solidFill>
                  <a:srgbClr val="1F497D">
                    <a:lumMod val="60000"/>
                    <a:lumOff val="40000"/>
                  </a:srgbClr>
                </a:solidFill>
                <a:latin typeface="Calibri" pitchFamily="34" charset="0"/>
              </a:rPr>
              <a:t>6 weeks for the editing process</a:t>
            </a: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a:solidFill>
                  <a:srgbClr val="2A3F82"/>
                </a:solidFill>
                <a:latin typeface="Calibri" pitchFamily="34" charset="0"/>
              </a:rPr>
              <a:t>Planning</a:t>
            </a:r>
          </a:p>
        </p:txBody>
      </p:sp>
    </p:spTree>
    <p:extLst>
      <p:ext uri="{BB962C8B-B14F-4D97-AF65-F5344CB8AC3E}">
        <p14:creationId xmlns:p14="http://schemas.microsoft.com/office/powerpoint/2010/main" val="3361447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sz="1800" b="0">
                  <a:solidFill>
                    <a:prstClr val="black"/>
                  </a:solidFill>
                </a:endParaRP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sz="1800" b="0">
                  <a:solidFill>
                    <a:prstClr val="black"/>
                  </a:solidFill>
                </a:endParaRPr>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sz="1800" b="0">
                  <a:solidFill>
                    <a:prstClr val="black"/>
                  </a:solidFill>
                </a:endParaRP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sz="1800" b="0">
                  <a:solidFill>
                    <a:prstClr val="black"/>
                  </a:solidFill>
                </a:endParaRP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sz="1800" b="0">
              <a:solidFill>
                <a:prstClr val="black"/>
              </a:solidFill>
            </a:endParaRPr>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dirty="0">
                <a:solidFill>
                  <a:srgbClr val="2A3C82"/>
                </a:solidFill>
                <a:effectLst>
                  <a:outerShdw blurRad="38100" dist="38100" dir="2700000" algn="tl">
                    <a:srgbClr val="C0C0C0"/>
                  </a:outerShdw>
                </a:effectLst>
                <a:latin typeface="Calibri" pitchFamily="34" charset="0"/>
              </a:rPr>
              <a:t>Thank you for your attention</a:t>
            </a:r>
          </a:p>
        </p:txBody>
      </p:sp>
    </p:spTree>
    <p:extLst>
      <p:ext uri="{BB962C8B-B14F-4D97-AF65-F5344CB8AC3E}">
        <p14:creationId xmlns:p14="http://schemas.microsoft.com/office/powerpoint/2010/main" val="2638925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t>Thank you for your attention!</a:t>
            </a:r>
            <a:endParaRPr lang="en-US" sz="4400" b="0" dirty="0">
              <a:solidFill>
                <a:srgbClr val="FF0000"/>
              </a:solidFill>
            </a:endParaRPr>
          </a:p>
        </p:txBody>
      </p:sp>
      <p:sp>
        <p:nvSpPr>
          <p:cNvPr id="3" name="Rectangle 5"/>
          <p:cNvSpPr>
            <a:spLocks noGrp="1" noChangeArrowheads="1"/>
          </p:cNvSpPr>
          <p:nvPr>
            <p:ph type="subTitle" sz="quarter" idx="1"/>
          </p:nvPr>
        </p:nvSpPr>
        <p:spPr>
          <a:xfrm>
            <a:off x="838200" y="5410200"/>
            <a:ext cx="7405688" cy="733425"/>
          </a:xfrm>
        </p:spPr>
        <p:txBody>
          <a:bodyPr/>
          <a:lstStyle/>
          <a:p>
            <a:pPr algn="ctr"/>
            <a:r>
              <a:rPr lang="en-US" sz="2000" dirty="0" smtClean="0"/>
              <a:t>21</a:t>
            </a:r>
            <a:r>
              <a:rPr lang="en-US" sz="2000" baseline="30000" dirty="0" smtClean="0"/>
              <a:t>st</a:t>
            </a:r>
            <a:r>
              <a:rPr lang="en-US" sz="2000" dirty="0" smtClean="0"/>
              <a:t> SG </a:t>
            </a:r>
            <a:r>
              <a:rPr lang="en-US" sz="2000" dirty="0"/>
              <a:t>meeting</a:t>
            </a:r>
          </a:p>
          <a:p>
            <a:pPr algn="ctr"/>
            <a:r>
              <a:rPr lang="en-US" sz="2000" dirty="0" smtClean="0">
                <a:solidFill>
                  <a:schemeClr val="tx2"/>
                </a:solidFill>
              </a:rPr>
              <a:t>19</a:t>
            </a:r>
            <a:r>
              <a:rPr lang="en-US" sz="2000" baseline="30000" dirty="0" smtClean="0">
                <a:solidFill>
                  <a:schemeClr val="tx2"/>
                </a:solidFill>
              </a:rPr>
              <a:t>th</a:t>
            </a:r>
            <a:r>
              <a:rPr lang="en-US" sz="2000" dirty="0" smtClean="0">
                <a:solidFill>
                  <a:schemeClr val="tx2"/>
                </a:solidFill>
              </a:rPr>
              <a:t> February 2014</a:t>
            </a:r>
          </a:p>
        </p:txBody>
      </p:sp>
    </p:spTree>
    <p:extLst>
      <p:ext uri="{BB962C8B-B14F-4D97-AF65-F5344CB8AC3E}">
        <p14:creationId xmlns:p14="http://schemas.microsoft.com/office/powerpoint/2010/main" val="3635723467"/>
      </p:ext>
    </p:extLst>
  </p:cSld>
  <p:clrMapOvr>
    <a:masterClrMapping/>
  </p:clrMapOvr>
  <p:transition>
    <p:cut/>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560" y="328422"/>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smtClean="0"/>
              <a:t>1. PRISMA Meeting Assistants in Madrid</a:t>
            </a:r>
            <a:endParaRPr lang="fr-FR" sz="2800" dirty="0"/>
          </a:p>
        </p:txBody>
      </p:sp>
      <p:sp>
        <p:nvSpPr>
          <p:cNvPr id="6" name="5 CuadroTexto"/>
          <p:cNvSpPr txBox="1"/>
          <p:nvPr/>
        </p:nvSpPr>
        <p:spPr>
          <a:xfrm>
            <a:off x="539550" y="912197"/>
            <a:ext cx="8292405" cy="4985980"/>
          </a:xfrm>
          <a:prstGeom prst="rect">
            <a:avLst/>
          </a:prstGeom>
          <a:noFill/>
        </p:spPr>
        <p:txBody>
          <a:bodyPr wrap="square" rtlCol="0">
            <a:spAutoFit/>
          </a:bodyPr>
          <a:lstStyle/>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PRISMA Platform</a:t>
            </a:r>
            <a:endParaRPr lang="en-GB" sz="1800" dirty="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GB" sz="2000" dirty="0">
                <a:solidFill>
                  <a:srgbClr val="002060"/>
                </a:solidFill>
              </a:rPr>
              <a:t>2 </a:t>
            </a:r>
            <a:r>
              <a:rPr lang="en-GB" sz="2000" dirty="0" smtClean="0">
                <a:solidFill>
                  <a:srgbClr val="002060"/>
                </a:solidFill>
              </a:rPr>
              <a:t>Assistants</a:t>
            </a:r>
            <a:endParaRPr lang="en-GB" sz="2000" dirty="0">
              <a:solidFill>
                <a:schemeClr val="tx2"/>
              </a:solidFill>
            </a:endParaRPr>
          </a:p>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Shippers</a:t>
            </a:r>
            <a:endParaRPr lang="en-GB" sz="18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2000" dirty="0">
                <a:solidFill>
                  <a:srgbClr val="002060"/>
                </a:solidFill>
              </a:rPr>
              <a:t>29 </a:t>
            </a:r>
            <a:r>
              <a:rPr lang="en-US" sz="2000" dirty="0" err="1" smtClean="0">
                <a:solidFill>
                  <a:srgbClr val="002060"/>
                </a:solidFill>
              </a:rPr>
              <a:t>Assitants</a:t>
            </a:r>
            <a:endParaRPr lang="en-GB" sz="200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r>
              <a:rPr lang="en-GB" sz="2000" dirty="0" smtClean="0">
                <a:solidFill>
                  <a:srgbClr val="002060"/>
                </a:solidFill>
              </a:rPr>
              <a:t>16 Shippers</a:t>
            </a:r>
            <a:endParaRPr lang="en-GB" sz="2000" b="0" dirty="0" smtClean="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TSO´s</a:t>
            </a:r>
            <a:endParaRPr lang="en-GB" sz="18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2000" dirty="0" smtClean="0">
                <a:solidFill>
                  <a:srgbClr val="002060"/>
                </a:solidFill>
              </a:rPr>
              <a:t>3 TIGF Assistants</a:t>
            </a:r>
          </a:p>
          <a:p>
            <a:pPr marL="742950" lvl="1" indent="-285750" algn="just">
              <a:spcBef>
                <a:spcPts val="600"/>
              </a:spcBef>
              <a:spcAft>
                <a:spcPts val="600"/>
              </a:spcAft>
              <a:buClr>
                <a:schemeClr val="tx2"/>
              </a:buClr>
              <a:buFont typeface="Arial" panose="020B0604020202020204" pitchFamily="34" charset="0"/>
              <a:buChar char="•"/>
            </a:pPr>
            <a:r>
              <a:rPr lang="en-US" sz="2000" dirty="0" smtClean="0">
                <a:solidFill>
                  <a:srgbClr val="002060"/>
                </a:solidFill>
              </a:rPr>
              <a:t>6 ENAGÁS Assistants</a:t>
            </a:r>
          </a:p>
          <a:p>
            <a:pPr marL="742950" lvl="1" indent="-285750" algn="just">
              <a:spcBef>
                <a:spcPts val="600"/>
              </a:spcBef>
              <a:spcAft>
                <a:spcPts val="600"/>
              </a:spcAft>
              <a:buClr>
                <a:schemeClr val="tx2"/>
              </a:buClr>
              <a:buFont typeface="Arial" panose="020B0604020202020204" pitchFamily="34" charset="0"/>
              <a:buChar char="•"/>
            </a:pPr>
            <a:r>
              <a:rPr lang="en-US" sz="2000" dirty="0" smtClean="0">
                <a:solidFill>
                  <a:srgbClr val="002060"/>
                </a:solidFill>
              </a:rPr>
              <a:t>3 REN Assistants</a:t>
            </a:r>
            <a:endParaRPr lang="en-US" sz="2000" dirty="0" smtClean="0"/>
          </a:p>
          <a:p>
            <a:pPr marL="285750" indent="-285750" algn="just">
              <a:spcBef>
                <a:spcPts val="600"/>
              </a:spcBef>
              <a:spcAft>
                <a:spcPts val="600"/>
              </a:spcAft>
              <a:buClr>
                <a:schemeClr val="tx2"/>
              </a:buClr>
              <a:buFont typeface="Arial" panose="020B0604020202020204" pitchFamily="34" charset="0"/>
              <a:buChar char="•"/>
            </a:pPr>
            <a:r>
              <a:rPr lang="en-US" sz="1800" dirty="0" smtClean="0">
                <a:solidFill>
                  <a:schemeClr val="tx2"/>
                </a:solidFill>
              </a:rPr>
              <a:t>Regulator</a:t>
            </a:r>
          </a:p>
          <a:p>
            <a:pPr marL="742950" lvl="2" indent="-285750" algn="just">
              <a:spcBef>
                <a:spcPts val="600"/>
              </a:spcBef>
              <a:spcAft>
                <a:spcPts val="600"/>
              </a:spcAft>
              <a:buClr>
                <a:schemeClr val="tx2"/>
              </a:buClr>
              <a:buFont typeface="Arial" panose="020B0604020202020204" pitchFamily="34" charset="0"/>
              <a:buChar char="•"/>
            </a:pPr>
            <a:r>
              <a:rPr lang="en-US" sz="2000" dirty="0" smtClean="0">
                <a:solidFill>
                  <a:srgbClr val="002060"/>
                </a:solidFill>
              </a:rPr>
              <a:t>1 CNMC Assistant</a:t>
            </a:r>
            <a:endParaRPr lang="en-US" sz="2000" dirty="0">
              <a:solidFill>
                <a:srgbClr val="002060"/>
              </a:solidFill>
            </a:endParaRPr>
          </a:p>
        </p:txBody>
      </p:sp>
      <p:sp>
        <p:nvSpPr>
          <p:cNvPr id="3" name="2 Cerrar llave"/>
          <p:cNvSpPr/>
          <p:nvPr/>
        </p:nvSpPr>
        <p:spPr bwMode="auto">
          <a:xfrm>
            <a:off x="4283968" y="1083678"/>
            <a:ext cx="432047" cy="4649578"/>
          </a:xfrm>
          <a:prstGeom prst="rightBrace">
            <a:avLst/>
          </a:pr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_tradnl" sz="2400" b="1" i="0" u="none" strike="noStrike" cap="none" normalizeH="0" baseline="0" smtClean="0">
              <a:ln>
                <a:noFill/>
              </a:ln>
              <a:solidFill>
                <a:schemeClr val="bg1"/>
              </a:solidFill>
              <a:effectLst/>
              <a:latin typeface="Arial" charset="0"/>
            </a:endParaRPr>
          </a:p>
        </p:txBody>
      </p:sp>
      <p:sp>
        <p:nvSpPr>
          <p:cNvPr id="7" name="6 CuadroTexto"/>
          <p:cNvSpPr txBox="1"/>
          <p:nvPr/>
        </p:nvSpPr>
        <p:spPr>
          <a:xfrm>
            <a:off x="5004047" y="3172906"/>
            <a:ext cx="3290388" cy="400110"/>
          </a:xfrm>
          <a:prstGeom prst="rect">
            <a:avLst/>
          </a:prstGeom>
          <a:noFill/>
        </p:spPr>
        <p:txBody>
          <a:bodyPr wrap="none" rtlCol="0">
            <a:spAutoFit/>
          </a:bodyPr>
          <a:lstStyle/>
          <a:p>
            <a:r>
              <a:rPr lang="es-ES_tradnl" sz="2000" dirty="0">
                <a:solidFill>
                  <a:schemeClr val="tx2"/>
                </a:solidFill>
              </a:rPr>
              <a:t>Total Assistants</a:t>
            </a:r>
            <a:r>
              <a:rPr lang="es-ES_tradnl" sz="2000" dirty="0" smtClean="0">
                <a:solidFill>
                  <a:schemeClr val="tx2"/>
                </a:solidFill>
              </a:rPr>
              <a:t>: 45 </a:t>
            </a:r>
            <a:r>
              <a:rPr lang="es-ES_tradnl" sz="2000" dirty="0" err="1" smtClean="0">
                <a:solidFill>
                  <a:schemeClr val="tx2"/>
                </a:solidFill>
              </a:rPr>
              <a:t>people</a:t>
            </a:r>
            <a:r>
              <a:rPr lang="es-ES_tradnl" sz="2000" dirty="0" smtClean="0">
                <a:solidFill>
                  <a:schemeClr val="tx2"/>
                </a:solidFill>
              </a:rPr>
              <a:t> </a:t>
            </a:r>
            <a:endParaRPr lang="es-ES_tradnl" sz="2000" dirty="0">
              <a:solidFill>
                <a:schemeClr val="tx2"/>
              </a:solidFill>
            </a:endParaRPr>
          </a:p>
        </p:txBody>
      </p:sp>
    </p:spTree>
    <p:extLst>
      <p:ext uri="{BB962C8B-B14F-4D97-AF65-F5344CB8AC3E}">
        <p14:creationId xmlns:p14="http://schemas.microsoft.com/office/powerpoint/2010/main" val="6012214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2. PRISMA Meeting Agenda in Madrid</a:t>
            </a:r>
            <a:endParaRPr lang="es-ES" dirty="0"/>
          </a:p>
        </p:txBody>
      </p:sp>
      <p:sp>
        <p:nvSpPr>
          <p:cNvPr id="9" name="8 CuadroTexto"/>
          <p:cNvSpPr txBox="1"/>
          <p:nvPr/>
        </p:nvSpPr>
        <p:spPr>
          <a:xfrm>
            <a:off x="539552" y="1065505"/>
            <a:ext cx="8292405" cy="5139869"/>
          </a:xfrm>
          <a:prstGeom prst="rect">
            <a:avLst/>
          </a:prstGeom>
          <a:noFill/>
        </p:spPr>
        <p:txBody>
          <a:bodyPr wrap="square" rtlCol="0">
            <a:spAutoFit/>
          </a:bodyPr>
          <a:lstStyle/>
          <a:p>
            <a:pPr marL="285750" indent="-285750" algn="just">
              <a:spcBef>
                <a:spcPts val="600"/>
              </a:spcBef>
              <a:spcAft>
                <a:spcPts val="600"/>
              </a:spcAft>
              <a:buClr>
                <a:schemeClr val="tx2"/>
              </a:buClr>
              <a:buFont typeface="Arial" panose="020B0604020202020204" pitchFamily="34" charset="0"/>
              <a:buChar char="•"/>
            </a:pPr>
            <a:r>
              <a:rPr lang="en-GB" sz="1600" dirty="0" smtClean="0">
                <a:solidFill>
                  <a:schemeClr val="tx2"/>
                </a:solidFill>
              </a:rPr>
              <a:t>About PRISMA</a:t>
            </a:r>
            <a:endParaRPr lang="en-GB" sz="16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GB" sz="1600" dirty="0" smtClean="0">
                <a:solidFill>
                  <a:srgbClr val="002060"/>
                </a:solidFill>
              </a:rPr>
              <a:t>General information about the platform.</a:t>
            </a:r>
          </a:p>
          <a:p>
            <a:pPr marL="742950" lvl="1" indent="-285750" algn="just">
              <a:spcBef>
                <a:spcPts val="600"/>
              </a:spcBef>
              <a:spcAft>
                <a:spcPts val="600"/>
              </a:spcAft>
              <a:buClr>
                <a:schemeClr val="tx2"/>
              </a:buClr>
              <a:buFont typeface="Arial" panose="020B0604020202020204" pitchFamily="34" charset="0"/>
              <a:buChar char="•"/>
            </a:pPr>
            <a:r>
              <a:rPr lang="en-GB" sz="1600" dirty="0" smtClean="0">
                <a:solidFill>
                  <a:srgbClr val="002060"/>
                </a:solidFill>
              </a:rPr>
              <a:t>Number of users and shippers in the platform.</a:t>
            </a:r>
          </a:p>
          <a:p>
            <a:pPr marL="742950" lvl="1" indent="-285750" algn="just">
              <a:spcBef>
                <a:spcPts val="600"/>
              </a:spcBef>
              <a:spcAft>
                <a:spcPts val="600"/>
              </a:spcAft>
              <a:buClr>
                <a:schemeClr val="tx2"/>
              </a:buClr>
              <a:buFont typeface="Arial" panose="020B0604020202020204" pitchFamily="34" charset="0"/>
              <a:buChar char="•"/>
            </a:pPr>
            <a:r>
              <a:rPr lang="en-GB" sz="1600" dirty="0" smtClean="0">
                <a:solidFill>
                  <a:srgbClr val="002060"/>
                </a:solidFill>
              </a:rPr>
              <a:t>Number of auctions that have taken place.</a:t>
            </a:r>
          </a:p>
          <a:p>
            <a:pPr marL="742950" lvl="1" indent="-285750" algn="just">
              <a:spcBef>
                <a:spcPts val="600"/>
              </a:spcBef>
              <a:spcAft>
                <a:spcPts val="600"/>
              </a:spcAft>
              <a:buClr>
                <a:schemeClr val="tx2"/>
              </a:buClr>
              <a:buFont typeface="Arial" panose="020B0604020202020204" pitchFamily="34" charset="0"/>
              <a:buChar char="•"/>
            </a:pPr>
            <a:r>
              <a:rPr lang="en-GB" sz="1600" dirty="0">
                <a:solidFill>
                  <a:srgbClr val="002060"/>
                </a:solidFill>
              </a:rPr>
              <a:t>Capacity quantities allocated.</a:t>
            </a:r>
          </a:p>
          <a:p>
            <a:pPr marL="1200150" lvl="2" indent="-285750" algn="just">
              <a:spcBef>
                <a:spcPts val="600"/>
              </a:spcBef>
              <a:spcAft>
                <a:spcPts val="600"/>
              </a:spcAft>
              <a:buClr>
                <a:schemeClr val="tx2"/>
              </a:buClr>
              <a:buFont typeface="Arial" panose="020B0604020202020204" pitchFamily="34" charset="0"/>
              <a:buChar char="•"/>
            </a:pPr>
            <a:endParaRPr lang="en-GB" sz="1600" b="0" dirty="0" smtClean="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600" dirty="0" smtClean="0">
                <a:solidFill>
                  <a:schemeClr val="tx2"/>
                </a:solidFill>
              </a:rPr>
              <a:t>Registration in PRISMA</a:t>
            </a:r>
            <a:endParaRPr lang="en-GB" sz="16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1600" dirty="0">
                <a:solidFill>
                  <a:srgbClr val="002060"/>
                </a:solidFill>
              </a:rPr>
              <a:t>Need </a:t>
            </a:r>
            <a:r>
              <a:rPr lang="en-US" sz="1600" dirty="0" smtClean="0">
                <a:solidFill>
                  <a:srgbClr val="002060"/>
                </a:solidFill>
              </a:rPr>
              <a:t>of EIC code for each company.</a:t>
            </a:r>
            <a:endParaRPr lang="en-US" sz="160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r>
              <a:rPr lang="en-US" sz="1600" dirty="0" smtClean="0">
                <a:solidFill>
                  <a:srgbClr val="002060"/>
                </a:solidFill>
              </a:rPr>
              <a:t>Register a new shipper.</a:t>
            </a:r>
            <a:endParaRPr lang="en-US" sz="160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r>
              <a:rPr lang="en-US" sz="1600" dirty="0" smtClean="0">
                <a:solidFill>
                  <a:srgbClr val="002060"/>
                </a:solidFill>
              </a:rPr>
              <a:t>Register a new user.</a:t>
            </a:r>
          </a:p>
          <a:p>
            <a:pPr marL="742950" lvl="1" indent="-285750" algn="just">
              <a:spcBef>
                <a:spcPts val="600"/>
              </a:spcBef>
              <a:spcAft>
                <a:spcPts val="600"/>
              </a:spcAft>
              <a:buClr>
                <a:schemeClr val="tx2"/>
              </a:buClr>
              <a:buFont typeface="Arial" panose="020B0604020202020204" pitchFamily="34" charset="0"/>
              <a:buChar char="•"/>
            </a:pPr>
            <a:r>
              <a:rPr lang="en-US" sz="1600" dirty="0" smtClean="0">
                <a:solidFill>
                  <a:srgbClr val="002060"/>
                </a:solidFill>
              </a:rPr>
              <a:t>Register to a new TSO and check registration status.</a:t>
            </a:r>
            <a:endParaRPr lang="en-US" sz="160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endParaRPr lang="en-US" sz="1600" dirty="0" smtClean="0"/>
          </a:p>
          <a:p>
            <a:pPr marL="285750" indent="-285750" algn="just">
              <a:spcBef>
                <a:spcPts val="600"/>
              </a:spcBef>
              <a:spcAft>
                <a:spcPts val="600"/>
              </a:spcAft>
              <a:buClr>
                <a:schemeClr val="tx2"/>
              </a:buClr>
              <a:buFont typeface="Arial" panose="020B0604020202020204" pitchFamily="34" charset="0"/>
              <a:buChar char="•"/>
            </a:pPr>
            <a:endParaRPr lang="en-US" sz="1600" dirty="0">
              <a:solidFill>
                <a:srgbClr val="002060"/>
              </a:solidFill>
            </a:endParaRPr>
          </a:p>
        </p:txBody>
      </p:sp>
    </p:spTree>
    <p:extLst>
      <p:ext uri="{BB962C8B-B14F-4D97-AF65-F5344CB8AC3E}">
        <p14:creationId xmlns:p14="http://schemas.microsoft.com/office/powerpoint/2010/main" val="38995741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539552" y="1065505"/>
            <a:ext cx="8292405" cy="5478423"/>
          </a:xfrm>
          <a:prstGeom prst="rect">
            <a:avLst/>
          </a:prstGeom>
          <a:noFill/>
        </p:spPr>
        <p:txBody>
          <a:bodyPr wrap="square" rtlCol="0">
            <a:spAutoFit/>
          </a:bodyPr>
          <a:lstStyle/>
          <a:p>
            <a:pPr marL="285750" indent="-285750" algn="just">
              <a:spcBef>
                <a:spcPts val="600"/>
              </a:spcBef>
              <a:spcAft>
                <a:spcPts val="600"/>
              </a:spcAft>
              <a:buClr>
                <a:schemeClr val="tx2"/>
              </a:buClr>
              <a:buFont typeface="Arial" panose="020B0604020202020204" pitchFamily="34" charset="0"/>
              <a:buChar char="•"/>
            </a:pPr>
            <a:r>
              <a:rPr lang="es-ES_tradnl" sz="1400" dirty="0" err="1">
                <a:solidFill>
                  <a:schemeClr val="tx2"/>
                </a:solidFill>
              </a:rPr>
              <a:t>My</a:t>
            </a:r>
            <a:r>
              <a:rPr lang="es-ES_tradnl" sz="1400" dirty="0">
                <a:solidFill>
                  <a:schemeClr val="tx2"/>
                </a:solidFill>
              </a:rPr>
              <a:t> PRISMA</a:t>
            </a:r>
            <a:endParaRPr lang="en-GB" sz="1400" dirty="0">
              <a:solidFill>
                <a:schemeClr val="tx2"/>
              </a:solidFill>
            </a:endParaRPr>
          </a:p>
          <a:p>
            <a:pPr marL="742950" lvl="2" indent="-285750" algn="just">
              <a:spcBef>
                <a:spcPts val="600"/>
              </a:spcBef>
              <a:spcAft>
                <a:spcPts val="600"/>
              </a:spcAft>
              <a:buClr>
                <a:schemeClr val="tx2"/>
              </a:buClr>
              <a:buFont typeface="Arial" panose="020B0604020202020204" pitchFamily="34" charset="0"/>
              <a:buChar char="•"/>
            </a:pPr>
            <a:r>
              <a:rPr lang="en-US" sz="1400" dirty="0">
                <a:solidFill>
                  <a:srgbClr val="002060"/>
                </a:solidFill>
              </a:rPr>
              <a:t>Shipper profile in the platform.</a:t>
            </a:r>
          </a:p>
          <a:p>
            <a:pPr marL="742950" lvl="2" indent="-285750" algn="just">
              <a:spcBef>
                <a:spcPts val="600"/>
              </a:spcBef>
              <a:spcAft>
                <a:spcPts val="600"/>
              </a:spcAft>
              <a:buClr>
                <a:schemeClr val="tx2"/>
              </a:buClr>
              <a:buFont typeface="Arial" panose="020B0604020202020204" pitchFamily="34" charset="0"/>
              <a:buChar char="•"/>
            </a:pPr>
            <a:r>
              <a:rPr lang="en-US" sz="1400" dirty="0">
                <a:solidFill>
                  <a:srgbClr val="002060"/>
                </a:solidFill>
              </a:rPr>
              <a:t>User profile in the </a:t>
            </a:r>
            <a:r>
              <a:rPr lang="en-US" sz="1400" dirty="0" smtClean="0">
                <a:solidFill>
                  <a:srgbClr val="002060"/>
                </a:solidFill>
              </a:rPr>
              <a:t>platform.</a:t>
            </a:r>
            <a:endParaRPr lang="en-US" sz="1400" dirty="0">
              <a:solidFill>
                <a:srgbClr val="002060"/>
              </a:solidFill>
            </a:endParaRPr>
          </a:p>
          <a:p>
            <a:pPr lvl="2" algn="just">
              <a:spcBef>
                <a:spcPts val="600"/>
              </a:spcBef>
              <a:spcAft>
                <a:spcPts val="600"/>
              </a:spcAft>
              <a:buClr>
                <a:schemeClr val="tx2"/>
              </a:buClr>
            </a:pPr>
            <a:endParaRPr lang="en-GB" sz="1400" b="0" dirty="0" smtClean="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400" dirty="0" smtClean="0">
                <a:solidFill>
                  <a:schemeClr val="tx2"/>
                </a:solidFill>
              </a:rPr>
              <a:t>Network points</a:t>
            </a:r>
            <a:endParaRPr lang="en-GB" sz="14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1400" dirty="0" smtClean="0">
                <a:solidFill>
                  <a:srgbClr val="002060"/>
                </a:solidFill>
              </a:rPr>
              <a:t>Network point characteristics.</a:t>
            </a:r>
          </a:p>
          <a:p>
            <a:pPr marL="742950" lvl="1" indent="-285750" algn="just">
              <a:spcBef>
                <a:spcPts val="600"/>
              </a:spcBef>
              <a:spcAft>
                <a:spcPts val="600"/>
              </a:spcAft>
              <a:buClr>
                <a:schemeClr val="tx2"/>
              </a:buClr>
              <a:buFont typeface="Arial" panose="020B0604020202020204" pitchFamily="34" charset="0"/>
              <a:buChar char="•"/>
            </a:pPr>
            <a:r>
              <a:rPr lang="en-US" sz="1400" dirty="0" smtClean="0">
                <a:solidFill>
                  <a:srgbClr val="002060"/>
                </a:solidFill>
              </a:rPr>
              <a:t>Auctions and Products at network points.</a:t>
            </a:r>
            <a:endParaRPr lang="en-US" sz="1400" dirty="0">
              <a:solidFill>
                <a:srgbClr val="002060"/>
              </a:solidFill>
            </a:endParaRPr>
          </a:p>
          <a:p>
            <a:pPr lvl="1" algn="just">
              <a:spcBef>
                <a:spcPts val="600"/>
              </a:spcBef>
              <a:spcAft>
                <a:spcPts val="600"/>
              </a:spcAft>
              <a:buClr>
                <a:schemeClr val="tx2"/>
              </a:buClr>
            </a:pPr>
            <a:endParaRPr lang="en-US" sz="1400" dirty="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400" dirty="0" smtClean="0">
                <a:solidFill>
                  <a:schemeClr val="tx2"/>
                </a:solidFill>
              </a:rPr>
              <a:t>Auctions</a:t>
            </a:r>
            <a:endParaRPr lang="en-GB" sz="1400" dirty="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1400" dirty="0" smtClean="0">
                <a:solidFill>
                  <a:srgbClr val="002060"/>
                </a:solidFill>
              </a:rPr>
              <a:t>General Principles.</a:t>
            </a:r>
            <a:endParaRPr lang="en-US" sz="140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r>
              <a:rPr lang="en-US" sz="1400" dirty="0" smtClean="0">
                <a:solidFill>
                  <a:srgbClr val="002060"/>
                </a:solidFill>
              </a:rPr>
              <a:t>Ascending Clock Auction Process.</a:t>
            </a:r>
          </a:p>
          <a:p>
            <a:pPr marL="742950" lvl="1" indent="-285750" algn="just">
              <a:spcBef>
                <a:spcPts val="600"/>
              </a:spcBef>
              <a:spcAft>
                <a:spcPts val="600"/>
              </a:spcAft>
              <a:buClr>
                <a:schemeClr val="tx2"/>
              </a:buClr>
              <a:buFont typeface="Arial" panose="020B0604020202020204" pitchFamily="34" charset="0"/>
              <a:buChar char="•"/>
            </a:pPr>
            <a:r>
              <a:rPr lang="en-US" sz="1400" dirty="0" smtClean="0">
                <a:solidFill>
                  <a:srgbClr val="002060"/>
                </a:solidFill>
              </a:rPr>
              <a:t>Uniform Auction Process.</a:t>
            </a:r>
          </a:p>
          <a:p>
            <a:pPr marL="742950" lvl="1" indent="-285750" algn="just">
              <a:spcBef>
                <a:spcPts val="600"/>
              </a:spcBef>
              <a:spcAft>
                <a:spcPts val="600"/>
              </a:spcAft>
              <a:buClr>
                <a:schemeClr val="tx2"/>
              </a:buClr>
              <a:buFont typeface="Arial" panose="020B0604020202020204" pitchFamily="34" charset="0"/>
              <a:buChar char="•"/>
            </a:pPr>
            <a:r>
              <a:rPr lang="en-US" sz="1400" dirty="0" smtClean="0">
                <a:solidFill>
                  <a:srgbClr val="002060"/>
                </a:solidFill>
              </a:rPr>
              <a:t>Bundled Auctions.</a:t>
            </a:r>
            <a:endParaRPr lang="en-US" sz="1400" dirty="0">
              <a:solidFill>
                <a:srgbClr val="002060"/>
              </a:solidFill>
            </a:endParaRPr>
          </a:p>
          <a:p>
            <a:pPr marL="742950" lvl="1" indent="-285750" algn="just">
              <a:spcBef>
                <a:spcPts val="600"/>
              </a:spcBef>
              <a:spcAft>
                <a:spcPts val="600"/>
              </a:spcAft>
              <a:buClr>
                <a:schemeClr val="tx2"/>
              </a:buClr>
              <a:buFont typeface="Arial" panose="020B0604020202020204" pitchFamily="34" charset="0"/>
              <a:buChar char="•"/>
            </a:pPr>
            <a:endParaRPr lang="en-US" sz="1400" dirty="0" smtClean="0"/>
          </a:p>
          <a:p>
            <a:pPr marL="285750" indent="-285750" algn="just">
              <a:spcBef>
                <a:spcPts val="600"/>
              </a:spcBef>
              <a:spcAft>
                <a:spcPts val="600"/>
              </a:spcAft>
              <a:buClr>
                <a:schemeClr val="tx2"/>
              </a:buClr>
              <a:buFont typeface="Arial" panose="020B0604020202020204" pitchFamily="34" charset="0"/>
              <a:buChar char="•"/>
            </a:pPr>
            <a:endParaRPr lang="en-US" sz="1400" dirty="0">
              <a:solidFill>
                <a:srgbClr val="002060"/>
              </a:solidFill>
            </a:endParaRPr>
          </a:p>
        </p:txBody>
      </p:sp>
      <p:sp>
        <p:nvSpPr>
          <p:cNvPr id="3" name="2 Título"/>
          <p:cNvSpPr>
            <a:spLocks noGrp="1"/>
          </p:cNvSpPr>
          <p:nvPr>
            <p:ph type="title"/>
          </p:nvPr>
        </p:nvSpPr>
        <p:spPr/>
        <p:txBody>
          <a:bodyPr/>
          <a:lstStyle/>
          <a:p>
            <a:r>
              <a:rPr lang="es-ES_tradnl" dirty="0"/>
              <a:t>2. PRISMA Meeting </a:t>
            </a:r>
            <a:r>
              <a:rPr lang="es-ES_tradnl" dirty="0" smtClean="0"/>
              <a:t>Agenda in Madrid</a:t>
            </a:r>
            <a:endParaRPr lang="es-ES_tradnl" dirty="0"/>
          </a:p>
        </p:txBody>
      </p:sp>
    </p:spTree>
    <p:extLst>
      <p:ext uri="{BB962C8B-B14F-4D97-AF65-F5344CB8AC3E}">
        <p14:creationId xmlns:p14="http://schemas.microsoft.com/office/powerpoint/2010/main" val="23609240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560" y="328422"/>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3</a:t>
            </a:r>
            <a:r>
              <a:rPr lang="en-GB" sz="2800" dirty="0" smtClean="0"/>
              <a:t>. </a:t>
            </a:r>
            <a:r>
              <a:rPr lang="en-GB" sz="2800" dirty="0" err="1" smtClean="0"/>
              <a:t>Enagás</a:t>
            </a:r>
            <a:r>
              <a:rPr lang="en-GB" sz="2800" dirty="0" smtClean="0"/>
              <a:t> shipper´s registration</a:t>
            </a:r>
            <a:endParaRPr lang="fr-FR" sz="2800" dirty="0"/>
          </a:p>
        </p:txBody>
      </p:sp>
      <p:sp>
        <p:nvSpPr>
          <p:cNvPr id="6" name="5 CuadroTexto"/>
          <p:cNvSpPr txBox="1"/>
          <p:nvPr/>
        </p:nvSpPr>
        <p:spPr>
          <a:xfrm>
            <a:off x="395536" y="2562577"/>
            <a:ext cx="8292405" cy="2954655"/>
          </a:xfrm>
          <a:prstGeom prst="rect">
            <a:avLst/>
          </a:prstGeom>
          <a:noFill/>
        </p:spPr>
        <p:txBody>
          <a:bodyPr wrap="square" rtlCol="0">
            <a:spAutoFit/>
          </a:bodyPr>
          <a:lstStyle/>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Shippers </a:t>
            </a:r>
            <a:r>
              <a:rPr lang="en-GB" sz="1800" dirty="0" err="1" smtClean="0">
                <a:solidFill>
                  <a:schemeClr val="tx2"/>
                </a:solidFill>
              </a:rPr>
              <a:t>Registred</a:t>
            </a:r>
            <a:r>
              <a:rPr lang="en-GB" sz="1800" dirty="0" smtClean="0">
                <a:solidFill>
                  <a:schemeClr val="tx2"/>
                </a:solidFill>
              </a:rPr>
              <a:t> with </a:t>
            </a:r>
            <a:r>
              <a:rPr lang="en-GB" sz="1800" dirty="0" err="1" smtClean="0">
                <a:solidFill>
                  <a:schemeClr val="tx2"/>
                </a:solidFill>
              </a:rPr>
              <a:t>Enagás</a:t>
            </a:r>
            <a:endParaRPr lang="en-GB" sz="18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s-ES_tradnl" sz="1800" dirty="0" smtClean="0">
                <a:solidFill>
                  <a:srgbClr val="002060"/>
                </a:solidFill>
              </a:rPr>
              <a:t>19 </a:t>
            </a:r>
            <a:r>
              <a:rPr lang="es-ES_tradnl" sz="1800" dirty="0" err="1" smtClean="0">
                <a:solidFill>
                  <a:srgbClr val="002060"/>
                </a:solidFill>
              </a:rPr>
              <a:t>Shippers</a:t>
            </a:r>
            <a:r>
              <a:rPr lang="es-ES_tradnl" sz="1800" dirty="0" smtClean="0">
                <a:solidFill>
                  <a:srgbClr val="002060"/>
                </a:solidFill>
              </a:rPr>
              <a:t> </a:t>
            </a:r>
            <a:r>
              <a:rPr lang="es-ES_tradnl" sz="1800" dirty="0" err="1" smtClean="0">
                <a:solidFill>
                  <a:srgbClr val="002060"/>
                </a:solidFill>
              </a:rPr>
              <a:t>registred</a:t>
            </a:r>
            <a:r>
              <a:rPr lang="es-ES_tradnl" sz="1800" dirty="0" smtClean="0">
                <a:solidFill>
                  <a:srgbClr val="002060"/>
                </a:solidFill>
              </a:rPr>
              <a:t>:	</a:t>
            </a:r>
          </a:p>
          <a:p>
            <a:pPr lvl="1" algn="just">
              <a:spcBef>
                <a:spcPts val="600"/>
              </a:spcBef>
              <a:spcAft>
                <a:spcPts val="600"/>
              </a:spcAft>
              <a:buClr>
                <a:schemeClr val="tx2"/>
              </a:buClr>
            </a:pPr>
            <a:endParaRPr lang="en-GB" sz="1800" dirty="0" smtClean="0">
              <a:solidFill>
                <a:srgbClr val="002060"/>
              </a:solidFill>
            </a:endParaRPr>
          </a:p>
          <a:p>
            <a:pPr lvl="1" algn="just">
              <a:spcBef>
                <a:spcPts val="600"/>
              </a:spcBef>
              <a:spcAft>
                <a:spcPts val="600"/>
              </a:spcAft>
              <a:buClr>
                <a:schemeClr val="tx2"/>
              </a:buClr>
            </a:pPr>
            <a:endParaRPr lang="en-GB" sz="1800" dirty="0" smtClean="0">
              <a:solidFill>
                <a:srgbClr val="002060"/>
              </a:solidFill>
            </a:endParaRPr>
          </a:p>
          <a:p>
            <a:pPr lvl="1" algn="just">
              <a:spcBef>
                <a:spcPts val="600"/>
              </a:spcBef>
              <a:spcAft>
                <a:spcPts val="600"/>
              </a:spcAft>
              <a:buClr>
                <a:schemeClr val="tx2"/>
              </a:buClr>
            </a:pPr>
            <a:endParaRPr lang="en-GB" sz="1800" dirty="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Users </a:t>
            </a:r>
            <a:r>
              <a:rPr lang="en-GB" sz="1800" dirty="0" err="1" smtClean="0">
                <a:solidFill>
                  <a:schemeClr val="tx2"/>
                </a:solidFill>
              </a:rPr>
              <a:t>Registred</a:t>
            </a:r>
            <a:r>
              <a:rPr lang="en-GB" sz="1800" dirty="0" smtClean="0">
                <a:solidFill>
                  <a:schemeClr val="tx2"/>
                </a:solidFill>
              </a:rPr>
              <a:t> with </a:t>
            </a:r>
            <a:r>
              <a:rPr lang="en-GB" sz="1800" dirty="0" err="1" smtClean="0">
                <a:solidFill>
                  <a:schemeClr val="tx2"/>
                </a:solidFill>
              </a:rPr>
              <a:t>Enagás</a:t>
            </a:r>
            <a:endParaRPr lang="en-GB" sz="18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1800" dirty="0" smtClean="0">
                <a:solidFill>
                  <a:srgbClr val="002060"/>
                </a:solidFill>
              </a:rPr>
              <a:t>37 Users </a:t>
            </a:r>
            <a:r>
              <a:rPr lang="en-US" sz="1800" dirty="0" err="1" smtClean="0">
                <a:solidFill>
                  <a:srgbClr val="002060"/>
                </a:solidFill>
              </a:rPr>
              <a:t>registred</a:t>
            </a:r>
            <a:r>
              <a:rPr lang="en-US" sz="1800" dirty="0" smtClean="0">
                <a:solidFill>
                  <a:srgbClr val="002060"/>
                </a:solidFill>
              </a:rPr>
              <a:t>.</a:t>
            </a:r>
          </a:p>
        </p:txBody>
      </p:sp>
      <p:sp>
        <p:nvSpPr>
          <p:cNvPr id="2" name="1 Abrir llave"/>
          <p:cNvSpPr/>
          <p:nvPr/>
        </p:nvSpPr>
        <p:spPr bwMode="auto">
          <a:xfrm>
            <a:off x="3923928" y="2973145"/>
            <a:ext cx="356687" cy="1605656"/>
          </a:xfrm>
          <a:prstGeom prst="leftBrace">
            <a:avLst>
              <a:gd name="adj1" fmla="val 8333"/>
              <a:gd name="adj2" fmla="val 12154"/>
            </a:avLst>
          </a:prstGeom>
          <a:noFill/>
          <a:ln w="2857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_tradnl" sz="2400" b="1" i="0" u="none" strike="noStrike" cap="none" normalizeH="0" baseline="0" smtClean="0">
              <a:ln>
                <a:noFill/>
              </a:ln>
              <a:solidFill>
                <a:schemeClr val="bg1"/>
              </a:solidFill>
              <a:effectLst/>
              <a:latin typeface="Arial" charset="0"/>
            </a:endParaRPr>
          </a:p>
        </p:txBody>
      </p:sp>
      <p:sp>
        <p:nvSpPr>
          <p:cNvPr id="4" name="3 CuadroTexto"/>
          <p:cNvSpPr txBox="1"/>
          <p:nvPr/>
        </p:nvSpPr>
        <p:spPr>
          <a:xfrm>
            <a:off x="4112342" y="2994625"/>
            <a:ext cx="2865111" cy="1877437"/>
          </a:xfrm>
          <a:prstGeom prst="rect">
            <a:avLst/>
          </a:prstGeom>
          <a:noFill/>
        </p:spPr>
        <p:txBody>
          <a:bodyPr wrap="square" rtlCol="0">
            <a:spAutoFit/>
          </a:bodyPr>
          <a:lstStyle/>
          <a:p>
            <a:pPr marL="342900" lvl="1" indent="-342900">
              <a:buFont typeface="Arial" panose="020B0604020202020204" pitchFamily="34" charset="0"/>
              <a:buChar char="•"/>
            </a:pPr>
            <a:r>
              <a:rPr lang="es-ES_tradnl" sz="1600" dirty="0">
                <a:solidFill>
                  <a:srgbClr val="002060"/>
                </a:solidFill>
              </a:rPr>
              <a:t>18 </a:t>
            </a:r>
            <a:r>
              <a:rPr lang="es-ES_tradnl" sz="1600" dirty="0" err="1">
                <a:solidFill>
                  <a:srgbClr val="002060"/>
                </a:solidFill>
              </a:rPr>
              <a:t>registred</a:t>
            </a:r>
            <a:r>
              <a:rPr lang="es-ES_tradnl" sz="1600" dirty="0">
                <a:solidFill>
                  <a:srgbClr val="002060"/>
                </a:solidFill>
              </a:rPr>
              <a:t> as </a:t>
            </a:r>
            <a:r>
              <a:rPr lang="es-ES_tradnl" sz="1600" dirty="0" err="1">
                <a:solidFill>
                  <a:srgbClr val="002060"/>
                </a:solidFill>
              </a:rPr>
              <a:t>Shipper</a:t>
            </a:r>
            <a:r>
              <a:rPr lang="es-ES_tradnl" sz="1600" dirty="0">
                <a:solidFill>
                  <a:srgbClr val="002060"/>
                </a:solidFill>
              </a:rPr>
              <a:t> in </a:t>
            </a:r>
            <a:r>
              <a:rPr lang="es-ES_tradnl" sz="1600" dirty="0" err="1">
                <a:solidFill>
                  <a:srgbClr val="002060"/>
                </a:solidFill>
              </a:rPr>
              <a:t>Spanish</a:t>
            </a:r>
            <a:r>
              <a:rPr lang="es-ES_tradnl" sz="1600" dirty="0">
                <a:solidFill>
                  <a:srgbClr val="002060"/>
                </a:solidFill>
              </a:rPr>
              <a:t> </a:t>
            </a:r>
            <a:r>
              <a:rPr lang="es-ES_tradnl" sz="1600" dirty="0" err="1">
                <a:solidFill>
                  <a:srgbClr val="002060"/>
                </a:solidFill>
              </a:rPr>
              <a:t>Market</a:t>
            </a:r>
            <a:endParaRPr lang="es-ES_tradnl" sz="1600" dirty="0">
              <a:solidFill>
                <a:srgbClr val="002060"/>
              </a:solidFill>
            </a:endParaRPr>
          </a:p>
          <a:p>
            <a:pPr marL="0" lvl="1"/>
            <a:endParaRPr lang="es-ES_tradnl" sz="1600" dirty="0">
              <a:solidFill>
                <a:srgbClr val="002060"/>
              </a:solidFill>
            </a:endParaRPr>
          </a:p>
          <a:p>
            <a:pPr marL="342900" lvl="1" indent="-342900">
              <a:buFont typeface="Arial" panose="020B0604020202020204" pitchFamily="34" charset="0"/>
              <a:buChar char="•"/>
            </a:pPr>
            <a:r>
              <a:rPr lang="es-ES_tradnl" sz="1600" dirty="0">
                <a:solidFill>
                  <a:srgbClr val="002060"/>
                </a:solidFill>
              </a:rPr>
              <a:t>1 </a:t>
            </a:r>
            <a:r>
              <a:rPr lang="es-ES_tradnl" sz="1600" dirty="0" err="1">
                <a:solidFill>
                  <a:srgbClr val="002060"/>
                </a:solidFill>
              </a:rPr>
              <a:t>not</a:t>
            </a:r>
            <a:r>
              <a:rPr lang="es-ES_tradnl" sz="1600" dirty="0">
                <a:solidFill>
                  <a:srgbClr val="002060"/>
                </a:solidFill>
              </a:rPr>
              <a:t> </a:t>
            </a:r>
            <a:r>
              <a:rPr lang="es-ES_tradnl" sz="1600" dirty="0" err="1" smtClean="0">
                <a:solidFill>
                  <a:srgbClr val="002060"/>
                </a:solidFill>
              </a:rPr>
              <a:t>registred</a:t>
            </a:r>
            <a:r>
              <a:rPr lang="es-ES_tradnl" sz="1600" dirty="0" smtClean="0">
                <a:solidFill>
                  <a:srgbClr val="002060"/>
                </a:solidFill>
              </a:rPr>
              <a:t> </a:t>
            </a:r>
            <a:r>
              <a:rPr lang="es-ES_tradnl" sz="1600" dirty="0">
                <a:solidFill>
                  <a:srgbClr val="002060"/>
                </a:solidFill>
              </a:rPr>
              <a:t>as a </a:t>
            </a:r>
            <a:r>
              <a:rPr lang="es-ES_tradnl" sz="1600" dirty="0" err="1">
                <a:solidFill>
                  <a:srgbClr val="002060"/>
                </a:solidFill>
              </a:rPr>
              <a:t>Shipper</a:t>
            </a:r>
            <a:r>
              <a:rPr lang="es-ES_tradnl" sz="1600" dirty="0">
                <a:solidFill>
                  <a:srgbClr val="002060"/>
                </a:solidFill>
              </a:rPr>
              <a:t> in </a:t>
            </a:r>
            <a:r>
              <a:rPr lang="es-ES_tradnl" sz="1600" dirty="0" err="1">
                <a:solidFill>
                  <a:srgbClr val="002060"/>
                </a:solidFill>
              </a:rPr>
              <a:t>Spanish</a:t>
            </a:r>
            <a:r>
              <a:rPr lang="es-ES_tradnl" sz="1600" dirty="0">
                <a:solidFill>
                  <a:srgbClr val="002060"/>
                </a:solidFill>
              </a:rPr>
              <a:t> </a:t>
            </a:r>
            <a:r>
              <a:rPr lang="es-ES_tradnl" sz="1600" dirty="0" err="1">
                <a:solidFill>
                  <a:srgbClr val="002060"/>
                </a:solidFill>
              </a:rPr>
              <a:t>Market</a:t>
            </a:r>
            <a:endParaRPr lang="es-ES_tradnl" sz="1600" dirty="0">
              <a:solidFill>
                <a:srgbClr val="002060"/>
              </a:solidFill>
            </a:endParaRPr>
          </a:p>
          <a:p>
            <a:endParaRPr lang="es-ES_tradnl" sz="2000" dirty="0"/>
          </a:p>
        </p:txBody>
      </p:sp>
      <p:sp>
        <p:nvSpPr>
          <p:cNvPr id="8" name="7 CuadroTexto"/>
          <p:cNvSpPr txBox="1"/>
          <p:nvPr/>
        </p:nvSpPr>
        <p:spPr>
          <a:xfrm>
            <a:off x="467544" y="908720"/>
            <a:ext cx="8332788" cy="1569660"/>
          </a:xfrm>
          <a:prstGeom prst="rect">
            <a:avLst/>
          </a:prstGeom>
          <a:noFill/>
        </p:spPr>
        <p:txBody>
          <a:bodyPr wrap="square" rtlCol="0">
            <a:spAutoFit/>
          </a:bodyPr>
          <a:lstStyle/>
          <a:p>
            <a:pPr lvl="0" algn="just"/>
            <a:r>
              <a:rPr lang="es-ES_tradnl" sz="1600" dirty="0" smtClean="0"/>
              <a:t>Enagás </a:t>
            </a:r>
            <a:r>
              <a:rPr lang="es-ES_tradnl" sz="1600" dirty="0" err="1" smtClean="0"/>
              <a:t>is</a:t>
            </a:r>
            <a:r>
              <a:rPr lang="es-ES_tradnl" sz="1600" dirty="0" smtClean="0"/>
              <a:t> </a:t>
            </a:r>
            <a:r>
              <a:rPr lang="es-ES_tradnl" sz="1600" dirty="0" err="1" smtClean="0"/>
              <a:t>waiting</a:t>
            </a:r>
            <a:r>
              <a:rPr lang="es-ES_tradnl" sz="1600" dirty="0" smtClean="0"/>
              <a:t> </a:t>
            </a:r>
            <a:r>
              <a:rPr lang="es-ES_tradnl" sz="1600" dirty="0" err="1" smtClean="0"/>
              <a:t>for</a:t>
            </a:r>
            <a:r>
              <a:rPr lang="es-ES_tradnl" sz="1600" dirty="0" smtClean="0"/>
              <a:t> </a:t>
            </a:r>
            <a:r>
              <a:rPr lang="es-ES_tradnl" sz="1600" dirty="0" err="1" smtClean="0"/>
              <a:t>the</a:t>
            </a:r>
            <a:r>
              <a:rPr lang="es-ES_tradnl" sz="1600" dirty="0" smtClean="0"/>
              <a:t> </a:t>
            </a:r>
            <a:r>
              <a:rPr lang="es-ES_tradnl" sz="1600" dirty="0" err="1" smtClean="0"/>
              <a:t>approval</a:t>
            </a:r>
            <a:r>
              <a:rPr lang="es-ES_tradnl" sz="1600" dirty="0" smtClean="0"/>
              <a:t> of </a:t>
            </a:r>
            <a:r>
              <a:rPr lang="es-ES_tradnl" sz="1600" dirty="0" err="1" smtClean="0"/>
              <a:t>the</a:t>
            </a:r>
            <a:r>
              <a:rPr lang="es-ES_tradnl" sz="1600" dirty="0" smtClean="0"/>
              <a:t> </a:t>
            </a:r>
            <a:r>
              <a:rPr lang="es-ES_tradnl" sz="1600" dirty="0" err="1" smtClean="0"/>
              <a:t>contract</a:t>
            </a:r>
            <a:r>
              <a:rPr lang="es-ES_tradnl" sz="1600" dirty="0" smtClean="0"/>
              <a:t> </a:t>
            </a:r>
            <a:r>
              <a:rPr lang="es-ES" sz="1600" dirty="0" smtClean="0"/>
              <a:t>“Contrato </a:t>
            </a:r>
            <a:r>
              <a:rPr lang="es-ES" sz="1600" dirty="0"/>
              <a:t>Marco para el Acceso al Sistema de </a:t>
            </a:r>
            <a:r>
              <a:rPr lang="es-ES" sz="1600" dirty="0" smtClean="0"/>
              <a:t>Transporte </a:t>
            </a:r>
            <a:r>
              <a:rPr lang="es-ES" sz="1600" dirty="0"/>
              <a:t>y Distribución de Enagás Transporte S.A.U. mediante Conexiones Internacionales por Gasoducto con Europa</a:t>
            </a:r>
            <a:r>
              <a:rPr lang="es-ES" sz="1600" dirty="0" smtClean="0"/>
              <a:t>” </a:t>
            </a:r>
            <a:r>
              <a:rPr lang="es-ES" sz="1600" dirty="0" err="1" smtClean="0"/>
              <a:t>by</a:t>
            </a:r>
            <a:r>
              <a:rPr lang="es-ES" sz="1600" dirty="0" smtClean="0"/>
              <a:t> </a:t>
            </a:r>
            <a:r>
              <a:rPr lang="es-ES" sz="1600" dirty="0" err="1" smtClean="0"/>
              <a:t>the</a:t>
            </a:r>
            <a:r>
              <a:rPr lang="es-ES" sz="1600" dirty="0" smtClean="0"/>
              <a:t> </a:t>
            </a:r>
            <a:r>
              <a:rPr lang="es-ES" sz="1600" dirty="0" err="1" smtClean="0"/>
              <a:t>spanish</a:t>
            </a:r>
            <a:r>
              <a:rPr lang="es-ES" sz="1600" dirty="0" smtClean="0"/>
              <a:t> </a:t>
            </a:r>
            <a:r>
              <a:rPr lang="es-ES" sz="1600" dirty="0" err="1" smtClean="0"/>
              <a:t>regulator</a:t>
            </a:r>
            <a:r>
              <a:rPr lang="es-ES" sz="1600" dirty="0" smtClean="0"/>
              <a:t>.</a:t>
            </a:r>
            <a:r>
              <a:rPr lang="en-US" sz="1600" dirty="0"/>
              <a:t> Then, Shippers will have to sign </a:t>
            </a:r>
            <a:r>
              <a:rPr lang="en-US" sz="1600" dirty="0" smtClean="0"/>
              <a:t>this </a:t>
            </a:r>
            <a:r>
              <a:rPr lang="en-US" sz="1600" dirty="0"/>
              <a:t>Standard Contract with </a:t>
            </a:r>
            <a:r>
              <a:rPr lang="en-US" sz="1600" dirty="0" err="1"/>
              <a:t>Enagás</a:t>
            </a:r>
            <a:r>
              <a:rPr lang="en-US" sz="1600" dirty="0"/>
              <a:t> </a:t>
            </a:r>
            <a:r>
              <a:rPr lang="en-US" sz="1600" dirty="0" smtClean="0"/>
              <a:t>in </a:t>
            </a:r>
            <a:r>
              <a:rPr lang="en-US" sz="1600" dirty="0"/>
              <a:t>order to participate in the auctions. </a:t>
            </a:r>
            <a:r>
              <a:rPr lang="en-US" sz="1600" dirty="0" smtClean="0"/>
              <a:t>Any shipper or user would be approved until these two requirements would be completed.</a:t>
            </a:r>
            <a:endParaRPr lang="es-ES" sz="1600" dirty="0"/>
          </a:p>
        </p:txBody>
      </p:sp>
    </p:spTree>
    <p:extLst>
      <p:ext uri="{BB962C8B-B14F-4D97-AF65-F5344CB8AC3E}">
        <p14:creationId xmlns:p14="http://schemas.microsoft.com/office/powerpoint/2010/main" val="32854633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11560" y="328422"/>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571500" eaLnBrk="0" hangingPunct="0">
              <a:defRPr sz="2400" b="1">
                <a:solidFill>
                  <a:schemeClr val="bg1"/>
                </a:solidFill>
                <a:latin typeface="Arial" charset="0"/>
                <a:cs typeface="Arial" charset="0"/>
              </a:defRPr>
            </a:lvl1pPr>
            <a:lvl2pPr marL="742950" indent="-285750" defTabSz="571500" eaLnBrk="0" hangingPunct="0">
              <a:defRPr sz="2400" b="1">
                <a:solidFill>
                  <a:schemeClr val="bg1"/>
                </a:solidFill>
                <a:latin typeface="Arial" charset="0"/>
                <a:cs typeface="Arial" charset="0"/>
              </a:defRPr>
            </a:lvl2pPr>
            <a:lvl3pPr marL="1143000" indent="-228600" defTabSz="571500" eaLnBrk="0" hangingPunct="0">
              <a:defRPr sz="2400" b="1">
                <a:solidFill>
                  <a:schemeClr val="bg1"/>
                </a:solidFill>
                <a:latin typeface="Arial" charset="0"/>
                <a:cs typeface="Arial" charset="0"/>
              </a:defRPr>
            </a:lvl3pPr>
            <a:lvl4pPr marL="1600200" indent="-228600" defTabSz="571500" eaLnBrk="0" hangingPunct="0">
              <a:defRPr sz="2400" b="1">
                <a:solidFill>
                  <a:schemeClr val="bg1"/>
                </a:solidFill>
                <a:latin typeface="Arial" charset="0"/>
                <a:cs typeface="Arial" charset="0"/>
              </a:defRPr>
            </a:lvl4pPr>
            <a:lvl5pPr marL="2057400" indent="-228600" defTabSz="571500" eaLnBrk="0" hangingPunct="0">
              <a:defRPr sz="2400" b="1">
                <a:solidFill>
                  <a:schemeClr val="bg1"/>
                </a:solidFill>
                <a:latin typeface="Arial" charset="0"/>
                <a:cs typeface="Arial" charset="0"/>
              </a:defRPr>
            </a:lvl5pPr>
            <a:lvl6pPr marL="2514600" indent="-228600" defTabSz="571500" eaLnBrk="0" fontAlgn="base" hangingPunct="0">
              <a:spcBef>
                <a:spcPct val="0"/>
              </a:spcBef>
              <a:spcAft>
                <a:spcPct val="0"/>
              </a:spcAft>
              <a:defRPr sz="2400" b="1">
                <a:solidFill>
                  <a:schemeClr val="bg1"/>
                </a:solidFill>
                <a:latin typeface="Arial" charset="0"/>
                <a:cs typeface="Arial" charset="0"/>
              </a:defRPr>
            </a:lvl6pPr>
            <a:lvl7pPr marL="2971800" indent="-228600" defTabSz="571500" eaLnBrk="0" fontAlgn="base" hangingPunct="0">
              <a:spcBef>
                <a:spcPct val="0"/>
              </a:spcBef>
              <a:spcAft>
                <a:spcPct val="0"/>
              </a:spcAft>
              <a:defRPr sz="2400" b="1">
                <a:solidFill>
                  <a:schemeClr val="bg1"/>
                </a:solidFill>
                <a:latin typeface="Arial" charset="0"/>
                <a:cs typeface="Arial" charset="0"/>
              </a:defRPr>
            </a:lvl7pPr>
            <a:lvl8pPr marL="3429000" indent="-228600" defTabSz="571500" eaLnBrk="0" fontAlgn="base" hangingPunct="0">
              <a:spcBef>
                <a:spcPct val="0"/>
              </a:spcBef>
              <a:spcAft>
                <a:spcPct val="0"/>
              </a:spcAft>
              <a:defRPr sz="2400" b="1">
                <a:solidFill>
                  <a:schemeClr val="bg1"/>
                </a:solidFill>
                <a:latin typeface="Arial" charset="0"/>
                <a:cs typeface="Arial" charset="0"/>
              </a:defRPr>
            </a:lvl8pPr>
            <a:lvl9pPr marL="3886200" indent="-228600" defTabSz="571500" eaLnBrk="0" fontAlgn="base" hangingPunct="0">
              <a:spcBef>
                <a:spcPct val="0"/>
              </a:spcBef>
              <a:spcAft>
                <a:spcPct val="0"/>
              </a:spcAft>
              <a:defRPr sz="2400" b="1">
                <a:solidFill>
                  <a:schemeClr val="bg1"/>
                </a:solidFill>
                <a:latin typeface="Arial" charset="0"/>
                <a:cs typeface="Arial" charset="0"/>
              </a:defRPr>
            </a:lvl9pPr>
          </a:lstStyle>
          <a:p>
            <a:r>
              <a:rPr lang="en-GB" sz="2800" dirty="0"/>
              <a:t>4</a:t>
            </a:r>
            <a:r>
              <a:rPr lang="en-GB" sz="2800" dirty="0" smtClean="0"/>
              <a:t>. TIGF shipper´s registration</a:t>
            </a:r>
            <a:endParaRPr lang="fr-FR" sz="2800" dirty="0"/>
          </a:p>
        </p:txBody>
      </p:sp>
      <p:sp>
        <p:nvSpPr>
          <p:cNvPr id="6" name="5 CuadroTexto"/>
          <p:cNvSpPr txBox="1"/>
          <p:nvPr/>
        </p:nvSpPr>
        <p:spPr>
          <a:xfrm>
            <a:off x="395536" y="1340768"/>
            <a:ext cx="8352928" cy="3816429"/>
          </a:xfrm>
          <a:prstGeom prst="rect">
            <a:avLst/>
          </a:prstGeom>
          <a:noFill/>
        </p:spPr>
        <p:txBody>
          <a:bodyPr wrap="square" rtlCol="0">
            <a:spAutoFit/>
          </a:bodyPr>
          <a:lstStyle/>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Shippers Registered with TIGF</a:t>
            </a:r>
            <a:endParaRPr lang="en-GB" sz="18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s-ES_tradnl" sz="1800" dirty="0" smtClean="0">
                <a:solidFill>
                  <a:srgbClr val="002060"/>
                </a:solidFill>
              </a:rPr>
              <a:t>24 </a:t>
            </a:r>
            <a:r>
              <a:rPr lang="es-ES_tradnl" sz="1800" dirty="0" err="1" smtClean="0">
                <a:solidFill>
                  <a:srgbClr val="002060"/>
                </a:solidFill>
              </a:rPr>
              <a:t>shippers</a:t>
            </a:r>
            <a:r>
              <a:rPr lang="es-ES_tradnl" sz="1800" dirty="0" smtClean="0">
                <a:solidFill>
                  <a:srgbClr val="002060"/>
                </a:solidFill>
              </a:rPr>
              <a:t> </a:t>
            </a:r>
            <a:r>
              <a:rPr lang="es-ES_tradnl" sz="1800" dirty="0" err="1" smtClean="0">
                <a:solidFill>
                  <a:srgbClr val="002060"/>
                </a:solidFill>
              </a:rPr>
              <a:t>registered</a:t>
            </a:r>
            <a:r>
              <a:rPr lang="es-ES_tradnl" sz="1800" dirty="0" smtClean="0">
                <a:solidFill>
                  <a:srgbClr val="002060"/>
                </a:solidFill>
              </a:rPr>
              <a:t>	</a:t>
            </a:r>
          </a:p>
          <a:p>
            <a:pPr lvl="1" algn="just">
              <a:spcBef>
                <a:spcPts val="600"/>
              </a:spcBef>
              <a:spcAft>
                <a:spcPts val="600"/>
              </a:spcAft>
              <a:buClr>
                <a:schemeClr val="tx2"/>
              </a:buClr>
            </a:pPr>
            <a:endParaRPr lang="en-GB" sz="1800" dirty="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Users Registered with TIGF</a:t>
            </a:r>
            <a:endParaRPr lang="en-GB" sz="1800" b="0" dirty="0" smtClean="0">
              <a:solidFill>
                <a:schemeClr val="tx2"/>
              </a:solidFill>
            </a:endParaRPr>
          </a:p>
          <a:p>
            <a:pPr marL="742950" lvl="1" indent="-285750" algn="just">
              <a:spcBef>
                <a:spcPts val="600"/>
              </a:spcBef>
              <a:spcAft>
                <a:spcPts val="600"/>
              </a:spcAft>
              <a:buClr>
                <a:schemeClr val="tx2"/>
              </a:buClr>
              <a:buFont typeface="Arial" panose="020B0604020202020204" pitchFamily="34" charset="0"/>
              <a:buChar char="•"/>
            </a:pPr>
            <a:r>
              <a:rPr lang="en-US" sz="1800" dirty="0" smtClean="0">
                <a:solidFill>
                  <a:srgbClr val="002060"/>
                </a:solidFill>
              </a:rPr>
              <a:t>51 users registered</a:t>
            </a:r>
          </a:p>
          <a:p>
            <a:pPr marL="742950" lvl="1" indent="-285750" algn="just">
              <a:spcBef>
                <a:spcPts val="600"/>
              </a:spcBef>
              <a:spcAft>
                <a:spcPts val="600"/>
              </a:spcAft>
              <a:buClr>
                <a:schemeClr val="tx2"/>
              </a:buClr>
              <a:buFont typeface="Arial" panose="020B0604020202020204" pitchFamily="34" charset="0"/>
              <a:buChar char="•"/>
            </a:pPr>
            <a:endParaRPr lang="en-US" sz="1800" dirty="0" smtClean="0">
              <a:solidFill>
                <a:srgbClr val="002060"/>
              </a:solidFill>
            </a:endParaRPr>
          </a:p>
          <a:p>
            <a:pPr marL="285750" indent="-285750" algn="just">
              <a:spcBef>
                <a:spcPts val="600"/>
              </a:spcBef>
              <a:spcAft>
                <a:spcPts val="600"/>
              </a:spcAft>
              <a:buClr>
                <a:schemeClr val="tx2"/>
              </a:buClr>
              <a:buFont typeface="Arial" panose="020B0604020202020204" pitchFamily="34" charset="0"/>
              <a:buChar char="•"/>
            </a:pPr>
            <a:r>
              <a:rPr lang="en-GB" sz="1800" dirty="0" smtClean="0">
                <a:solidFill>
                  <a:schemeClr val="tx2"/>
                </a:solidFill>
              </a:rPr>
              <a:t>Confirmed due to valid contract with TIGF and correct EIC</a:t>
            </a:r>
          </a:p>
          <a:p>
            <a:pPr marL="285750" indent="-285750" algn="just">
              <a:spcBef>
                <a:spcPts val="600"/>
              </a:spcBef>
              <a:spcAft>
                <a:spcPts val="600"/>
              </a:spcAft>
              <a:buClr>
                <a:schemeClr val="tx2"/>
              </a:buClr>
              <a:buFont typeface="Arial" panose="020B0604020202020204" pitchFamily="34" charset="0"/>
              <a:buChar char="•"/>
            </a:pPr>
            <a:endParaRPr lang="en-GB" sz="1800" dirty="0" smtClean="0">
              <a:solidFill>
                <a:schemeClr val="tx2"/>
              </a:solidFill>
            </a:endParaRPr>
          </a:p>
          <a:p>
            <a:pPr marL="742950" lvl="1" indent="-285750" algn="r">
              <a:spcBef>
                <a:spcPts val="600"/>
              </a:spcBef>
              <a:spcAft>
                <a:spcPts val="600"/>
              </a:spcAft>
              <a:buClr>
                <a:schemeClr val="tx2"/>
              </a:buClr>
              <a:buFont typeface="Arial" panose="020B0604020202020204" pitchFamily="34" charset="0"/>
              <a:buChar char="•"/>
            </a:pPr>
            <a:endParaRPr lang="en-US" sz="1800" dirty="0" smtClean="0">
              <a:solidFill>
                <a:schemeClr val="tx2"/>
              </a:solidFill>
            </a:endParaRPr>
          </a:p>
        </p:txBody>
      </p:sp>
    </p:spTree>
    <p:extLst>
      <p:ext uri="{BB962C8B-B14F-4D97-AF65-F5344CB8AC3E}">
        <p14:creationId xmlns:p14="http://schemas.microsoft.com/office/powerpoint/2010/main" val="14984206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C722D610032F488C3019A934A16549" ma:contentTypeVersion="21" ma:contentTypeDescription="Create a new document." ma:contentTypeScope="" ma:versionID="7244d2592e425f329f2096ff5686bf9d">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ACER-2015-17102</_dlc_DocId>
    <_dlc_DocIdUrl xmlns="985daa2e-53d8-4475-82b8-9c7d25324e34">
      <Url>http://s-do-prod-ap/en/Gas/Regional_%20Intiatives/South_GRI/21st%20SG%20meeting/_layouts/DocIdRedir.aspx?ID=ACER-2015-17102</Url>
      <Description>ACER-2015-17102</Description>
    </_dlc_DocIdUrl>
    <ACER_Abstract xmlns="985daa2e-53d8-4475-82b8-9c7d25324e3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4EBF1134-340C-4728-B5BC-4F176FD669BC}"/>
</file>

<file path=customXml/itemProps2.xml><?xml version="1.0" encoding="utf-8"?>
<ds:datastoreItem xmlns:ds="http://schemas.openxmlformats.org/officeDocument/2006/customXml" ds:itemID="{17DA73FF-48EF-439B-B154-52849436B4EC}"/>
</file>

<file path=customXml/itemProps3.xml><?xml version="1.0" encoding="utf-8"?>
<ds:datastoreItem xmlns:ds="http://schemas.openxmlformats.org/officeDocument/2006/customXml" ds:itemID="{AE298EAE-6985-4C18-9439-3C529D6C8054}"/>
</file>

<file path=customXml/itemProps4.xml><?xml version="1.0" encoding="utf-8"?>
<ds:datastoreItem xmlns:ds="http://schemas.openxmlformats.org/officeDocument/2006/customXml" ds:itemID="{76920890-2E46-4DB1-88E4-7ED7C43567D7}"/>
</file>

<file path=docProps/app.xml><?xml version="1.0" encoding="utf-8"?>
<Properties xmlns="http://schemas.openxmlformats.org/officeDocument/2006/extended-properties" xmlns:vt="http://schemas.openxmlformats.org/officeDocument/2006/docPropsVTypes">
  <Template/>
  <TotalTime>7767</TotalTime>
  <Words>3105</Words>
  <Application>Microsoft Office PowerPoint</Application>
  <PresentationFormat>Presentación en pantalla (4:3)</PresentationFormat>
  <Paragraphs>443</Paragraphs>
  <Slides>49</Slides>
  <Notes>36</Notes>
  <HiddenSlides>0</HiddenSlides>
  <MMClips>0</MMClips>
  <ScaleCrop>false</ScaleCrop>
  <HeadingPairs>
    <vt:vector size="4" baseType="variant">
      <vt:variant>
        <vt:lpstr>Tema</vt:lpstr>
      </vt:variant>
      <vt:variant>
        <vt:i4>4</vt:i4>
      </vt:variant>
      <vt:variant>
        <vt:lpstr>Títulos de diapositiva</vt:lpstr>
      </vt:variant>
      <vt:variant>
        <vt:i4>49</vt:i4>
      </vt:variant>
    </vt:vector>
  </HeadingPairs>
  <TitlesOfParts>
    <vt:vector size="53" baseType="lpstr">
      <vt:lpstr>1_Vorlage Power Point</vt:lpstr>
      <vt:lpstr>2_Vorlage Power Point</vt:lpstr>
      <vt:lpstr>3_Vorlage Power Point</vt:lpstr>
      <vt:lpstr>3_ENTSOG_ppt_template_100222</vt:lpstr>
      <vt:lpstr> </vt:lpstr>
      <vt:lpstr>Presentación de PowerPoint</vt:lpstr>
      <vt:lpstr>Presentación de PowerPoint</vt:lpstr>
      <vt:lpstr>Presentación de PowerPoint</vt:lpstr>
      <vt:lpstr>Presentación de PowerPoint</vt:lpstr>
      <vt:lpstr>2. PRISMA Meeting Agenda in Madrid</vt:lpstr>
      <vt:lpstr>2. PRISMA Meeting Agenda in Madrid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South Region  Second Edition</vt:lpstr>
      <vt:lpstr>Table of content </vt:lpstr>
      <vt:lpstr>Presentación de PowerPoint</vt:lpstr>
      <vt:lpstr>GRIP South – Demand ANALYSES (2012) &amp; FORECASTS</vt:lpstr>
      <vt:lpstr>GRIP South – Demand ANALYSES (2012) &amp; FORECASTS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Maximiliano MIGLIO</dc:creator>
  <cp:lastModifiedBy>Parada Diego, Luis Ignacio</cp:lastModifiedBy>
  <cp:revision>1099</cp:revision>
  <cp:lastPrinted>2013-01-28T07:56:55Z</cp:lastPrinted>
  <dcterms:modified xsi:type="dcterms:W3CDTF">2014-02-18T10:05:55Z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0x01010031C722D610032F488C3019A934A16549</vt:lpwstr>
  </property>
  <property fmtid="{D5CDD505-2E9C-101B-9397-08002B2CF9AE}" pid="3" name="_dlc_DocIdItemGuid">
    <vt:lpwstr>92cfaa08-2a3e-4381-96af-b9ca268e3ec9</vt:lpwstr>
  </property>
</Properties>
</file>